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5143500" type="screen16x9"/>
  <p:notesSz cx="7315200" cy="9601200"/>
  <p:embeddedFontLst>
    <p:embeddedFont>
      <p:font typeface="Calibri" panose="020F0502020204030204" pitchFamily="34" charset="0"/>
      <p:regular r:id="rId25"/>
      <p:bold r:id="rId26"/>
      <p:italic r:id="rId27"/>
      <p:boldItalic r:id="rId28"/>
    </p:embeddedFont>
    <p:embeddedFont>
      <p:font typeface="Proxima Nova" panose="020B0604020202020204" charset="0"/>
      <p:regular r:id="rId29"/>
      <p:bold r:id="rId30"/>
      <p:italic r:id="rId31"/>
      <p:boldItalic r:id="rId32"/>
    </p:embeddedFont>
    <p:embeddedFont>
      <p:font typeface="Wingdings 2" panose="05020102010507070707" pitchFamily="18" charset="2"/>
      <p:regular r:id="rId33"/>
    </p:embeddedFont>
    <p:embeddedFont>
      <p:font typeface="Yu Gothic" panose="020B0400000000000000" pitchFamily="34" charset="-128"/>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 A. Ishinabe" initials="MI" lastIdx="1" clrIdx="0">
    <p:extLst>
      <p:ext uri="{19B8F6BF-5375-455C-9EA6-DF929625EA0E}">
        <p15:presenceInfo xmlns:p15="http://schemas.microsoft.com/office/powerpoint/2012/main" userId="b409d5118d1d316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76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5" autoAdjust="0"/>
    <p:restoredTop sz="94660"/>
  </p:normalViewPr>
  <p:slideViewPr>
    <p:cSldViewPr snapToGrid="0">
      <p:cViewPr varScale="1">
        <p:scale>
          <a:sx n="141" d="100"/>
          <a:sy n="141" d="100"/>
        </p:scale>
        <p:origin x="77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5631" tIns="95631" rIns="95631" bIns="95631"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8ba59f3cb3_1_35: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g28ba59f3cb3_1_35:notes"/>
          <p:cNvSpPr txBox="1">
            <a:spLocks noGrp="1"/>
          </p:cNvSpPr>
          <p:nvPr>
            <p:ph type="body" idx="1"/>
          </p:nvPr>
        </p:nvSpPr>
        <p:spPr>
          <a:xfrm>
            <a:off x="731520" y="4560570"/>
            <a:ext cx="5852160" cy="4320540"/>
          </a:xfrm>
          <a:prstGeom prst="rect">
            <a:avLst/>
          </a:prstGeom>
          <a:noFill/>
          <a:ln>
            <a:noFill/>
          </a:ln>
        </p:spPr>
        <p:txBody>
          <a:bodyPr spcFirstLastPara="1" wrap="square" lIns="95631" tIns="95631" rIns="95631" bIns="95631"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8ba59f3cb3_1_79: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28ba59f3cb3_1_79:notes"/>
          <p:cNvSpPr txBox="1">
            <a:spLocks noGrp="1"/>
          </p:cNvSpPr>
          <p:nvPr>
            <p:ph type="body" idx="1"/>
          </p:nvPr>
        </p:nvSpPr>
        <p:spPr>
          <a:xfrm>
            <a:off x="731520" y="4560570"/>
            <a:ext cx="5852160" cy="4320540"/>
          </a:xfrm>
          <a:prstGeom prst="rect">
            <a:avLst/>
          </a:prstGeom>
          <a:noFill/>
          <a:ln>
            <a:noFill/>
          </a:ln>
        </p:spPr>
        <p:txBody>
          <a:bodyPr spcFirstLastPara="1" wrap="square" lIns="95631" tIns="95631" rIns="95631" bIns="95631"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8ba59f3cb3_1_86: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28ba59f3cb3_1_86:notes"/>
          <p:cNvSpPr txBox="1">
            <a:spLocks noGrp="1"/>
          </p:cNvSpPr>
          <p:nvPr>
            <p:ph type="body" idx="1"/>
          </p:nvPr>
        </p:nvSpPr>
        <p:spPr>
          <a:xfrm>
            <a:off x="731520" y="4560570"/>
            <a:ext cx="5852160" cy="4320540"/>
          </a:xfrm>
          <a:prstGeom prst="rect">
            <a:avLst/>
          </a:prstGeom>
          <a:noFill/>
          <a:ln>
            <a:noFill/>
          </a:ln>
        </p:spPr>
        <p:txBody>
          <a:bodyPr spcFirstLastPara="1" wrap="square" lIns="95631" tIns="95631" rIns="95631" bIns="95631"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8ba59f3cb3_1_94: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28ba59f3cb3_1_94:notes"/>
          <p:cNvSpPr txBox="1">
            <a:spLocks noGrp="1"/>
          </p:cNvSpPr>
          <p:nvPr>
            <p:ph type="body" idx="1"/>
          </p:nvPr>
        </p:nvSpPr>
        <p:spPr>
          <a:xfrm>
            <a:off x="731520" y="4560570"/>
            <a:ext cx="5852160" cy="4320540"/>
          </a:xfrm>
          <a:prstGeom prst="rect">
            <a:avLst/>
          </a:prstGeom>
          <a:noFill/>
          <a:ln>
            <a:noFill/>
          </a:ln>
        </p:spPr>
        <p:txBody>
          <a:bodyPr spcFirstLastPara="1" wrap="square" lIns="95631" tIns="95631" rIns="95631" bIns="95631"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8ba59f3cb3_1_102: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28ba59f3cb3_1_102:notes"/>
          <p:cNvSpPr txBox="1">
            <a:spLocks noGrp="1"/>
          </p:cNvSpPr>
          <p:nvPr>
            <p:ph type="body" idx="1"/>
          </p:nvPr>
        </p:nvSpPr>
        <p:spPr>
          <a:xfrm>
            <a:off x="731520" y="4560570"/>
            <a:ext cx="5852160" cy="4320540"/>
          </a:xfrm>
          <a:prstGeom prst="rect">
            <a:avLst/>
          </a:prstGeom>
          <a:noFill/>
          <a:ln>
            <a:noFill/>
          </a:ln>
        </p:spPr>
        <p:txBody>
          <a:bodyPr spcFirstLastPara="1" wrap="square" lIns="95631" tIns="95631" rIns="95631" bIns="95631"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8ba59f3cb3_1_110: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28ba59f3cb3_1_110:notes"/>
          <p:cNvSpPr txBox="1">
            <a:spLocks noGrp="1"/>
          </p:cNvSpPr>
          <p:nvPr>
            <p:ph type="body" idx="1"/>
          </p:nvPr>
        </p:nvSpPr>
        <p:spPr>
          <a:xfrm>
            <a:off x="731520" y="4560570"/>
            <a:ext cx="5852160" cy="4320540"/>
          </a:xfrm>
          <a:prstGeom prst="rect">
            <a:avLst/>
          </a:prstGeom>
          <a:noFill/>
          <a:ln>
            <a:noFill/>
          </a:ln>
        </p:spPr>
        <p:txBody>
          <a:bodyPr spcFirstLastPara="1" wrap="square" lIns="95631" tIns="95631" rIns="95631" bIns="95631" anchor="t" anchorCtr="0">
            <a:noAutofit/>
          </a:bodyPr>
          <a:lstStyle/>
          <a:p>
            <a:pPr marL="0" indent="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8ba59f3cb3_1_118: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g28ba59f3cb3_1_118:notes"/>
          <p:cNvSpPr txBox="1">
            <a:spLocks noGrp="1"/>
          </p:cNvSpPr>
          <p:nvPr>
            <p:ph type="body" idx="1"/>
          </p:nvPr>
        </p:nvSpPr>
        <p:spPr>
          <a:xfrm>
            <a:off x="731520" y="4560570"/>
            <a:ext cx="5852160" cy="4320540"/>
          </a:xfrm>
          <a:prstGeom prst="rect">
            <a:avLst/>
          </a:prstGeom>
          <a:noFill/>
          <a:ln>
            <a:noFill/>
          </a:ln>
        </p:spPr>
        <p:txBody>
          <a:bodyPr spcFirstLastPara="1" wrap="square" lIns="95631" tIns="95631" rIns="95631" bIns="95631" anchor="t" anchorCtr="0">
            <a:noAutofit/>
          </a:bodyPr>
          <a:lstStyle/>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8ba59f3cb3_1_125: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g28ba59f3cb3_1_125:notes"/>
          <p:cNvSpPr txBox="1">
            <a:spLocks noGrp="1"/>
          </p:cNvSpPr>
          <p:nvPr>
            <p:ph type="body" idx="1"/>
          </p:nvPr>
        </p:nvSpPr>
        <p:spPr>
          <a:xfrm>
            <a:off x="731520" y="4560570"/>
            <a:ext cx="5852160" cy="4320540"/>
          </a:xfrm>
          <a:prstGeom prst="rect">
            <a:avLst/>
          </a:prstGeom>
          <a:noFill/>
          <a:ln>
            <a:noFill/>
          </a:ln>
        </p:spPr>
        <p:txBody>
          <a:bodyPr spcFirstLastPara="1" wrap="square" lIns="95631" tIns="95631" rIns="95631" bIns="95631" anchor="t" anchorCtr="0">
            <a:noAutofit/>
          </a:bodyPr>
          <a:lstStyle/>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8ba59f3cb3_1_132: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28ba59f3cb3_1_132:notes"/>
          <p:cNvSpPr txBox="1">
            <a:spLocks noGrp="1"/>
          </p:cNvSpPr>
          <p:nvPr>
            <p:ph type="body" idx="1"/>
          </p:nvPr>
        </p:nvSpPr>
        <p:spPr>
          <a:xfrm>
            <a:off x="731520" y="4560570"/>
            <a:ext cx="5852160" cy="4320540"/>
          </a:xfrm>
          <a:prstGeom prst="rect">
            <a:avLst/>
          </a:prstGeom>
          <a:noFill/>
          <a:ln>
            <a:noFill/>
          </a:ln>
        </p:spPr>
        <p:txBody>
          <a:bodyPr spcFirstLastPara="1" wrap="square" lIns="95631" tIns="95631" rIns="95631" bIns="95631" anchor="t" anchorCtr="0">
            <a:noAutofit/>
          </a:bodyPr>
          <a:lstStyle/>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8ba59f3cb3_1_139: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28ba59f3cb3_1_139:notes"/>
          <p:cNvSpPr txBox="1">
            <a:spLocks noGrp="1"/>
          </p:cNvSpPr>
          <p:nvPr>
            <p:ph type="body" idx="1"/>
          </p:nvPr>
        </p:nvSpPr>
        <p:spPr>
          <a:xfrm>
            <a:off x="731520" y="4560570"/>
            <a:ext cx="5852160" cy="4320540"/>
          </a:xfrm>
          <a:prstGeom prst="rect">
            <a:avLst/>
          </a:prstGeom>
          <a:noFill/>
          <a:ln>
            <a:noFill/>
          </a:ln>
        </p:spPr>
        <p:txBody>
          <a:bodyPr spcFirstLastPara="1" wrap="square" lIns="95631" tIns="95631" rIns="95631" bIns="95631" anchor="t" anchorCtr="0">
            <a:noAutofit/>
          </a:bodyPr>
          <a:lstStyle/>
          <a:p>
            <a:pPr marL="0" indent="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8ba59f3cb3_1_146: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28ba59f3cb3_1_146:notes"/>
          <p:cNvSpPr txBox="1">
            <a:spLocks noGrp="1"/>
          </p:cNvSpPr>
          <p:nvPr>
            <p:ph type="body" idx="1"/>
          </p:nvPr>
        </p:nvSpPr>
        <p:spPr>
          <a:xfrm>
            <a:off x="731520" y="4560570"/>
            <a:ext cx="5852160" cy="4320540"/>
          </a:xfrm>
          <a:prstGeom prst="rect">
            <a:avLst/>
          </a:prstGeom>
          <a:noFill/>
          <a:ln>
            <a:noFill/>
          </a:ln>
        </p:spPr>
        <p:txBody>
          <a:bodyPr spcFirstLastPara="1" wrap="square" lIns="95631" tIns="95631" rIns="95631" bIns="95631"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8ba59f3cb3_1_41: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8ba59f3cb3_1_41:notes"/>
          <p:cNvSpPr txBox="1">
            <a:spLocks noGrp="1"/>
          </p:cNvSpPr>
          <p:nvPr>
            <p:ph type="body" idx="1"/>
          </p:nvPr>
        </p:nvSpPr>
        <p:spPr>
          <a:xfrm>
            <a:off x="731520" y="4560570"/>
            <a:ext cx="5852160" cy="4320540"/>
          </a:xfrm>
          <a:prstGeom prst="rect">
            <a:avLst/>
          </a:prstGeom>
          <a:noFill/>
          <a:ln>
            <a:noFill/>
          </a:ln>
        </p:spPr>
        <p:txBody>
          <a:bodyPr spcFirstLastPara="1" wrap="square" lIns="95631" tIns="95631" rIns="95631" bIns="95631" anchor="t" anchorCtr="0">
            <a:noAutofit/>
          </a:bodyPr>
          <a:lstStyle/>
          <a:p>
            <a:pPr marL="0" indent="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8ba59f3cb3_1_195: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g28ba59f3cb3_1_195:notes"/>
          <p:cNvSpPr txBox="1">
            <a:spLocks noGrp="1"/>
          </p:cNvSpPr>
          <p:nvPr>
            <p:ph type="body" idx="1"/>
          </p:nvPr>
        </p:nvSpPr>
        <p:spPr>
          <a:xfrm>
            <a:off x="731520" y="4560570"/>
            <a:ext cx="5852160" cy="4320540"/>
          </a:xfrm>
          <a:prstGeom prst="rect">
            <a:avLst/>
          </a:prstGeom>
          <a:noFill/>
          <a:ln>
            <a:noFill/>
          </a:ln>
        </p:spPr>
        <p:txBody>
          <a:bodyPr spcFirstLastPara="1" wrap="square" lIns="95631" tIns="95631" rIns="95631" bIns="95631" anchor="t" anchorCtr="0">
            <a:noAutofit/>
          </a:bodyPr>
          <a:lstStyle/>
          <a:p>
            <a:pPr marL="0" indent="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8ba59f3cb3_1_202: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28ba59f3cb3_1_202:notes"/>
          <p:cNvSpPr txBox="1">
            <a:spLocks noGrp="1"/>
          </p:cNvSpPr>
          <p:nvPr>
            <p:ph type="body" idx="1"/>
          </p:nvPr>
        </p:nvSpPr>
        <p:spPr>
          <a:xfrm>
            <a:off x="731520" y="4560570"/>
            <a:ext cx="5852160" cy="4320540"/>
          </a:xfrm>
          <a:prstGeom prst="rect">
            <a:avLst/>
          </a:prstGeom>
          <a:noFill/>
          <a:ln>
            <a:noFill/>
          </a:ln>
        </p:spPr>
        <p:txBody>
          <a:bodyPr spcFirstLastPara="1" wrap="square" lIns="95631" tIns="95631" rIns="95631" bIns="95631"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8ba59f3cb3_1_53: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g28ba59f3cb3_1_53:notes"/>
          <p:cNvSpPr txBox="1">
            <a:spLocks noGrp="1"/>
          </p:cNvSpPr>
          <p:nvPr>
            <p:ph type="body" idx="1"/>
          </p:nvPr>
        </p:nvSpPr>
        <p:spPr>
          <a:xfrm>
            <a:off x="731520" y="4560570"/>
            <a:ext cx="5852160" cy="4320540"/>
          </a:xfrm>
          <a:prstGeom prst="rect">
            <a:avLst/>
          </a:prstGeom>
          <a:noFill/>
          <a:ln>
            <a:noFill/>
          </a:ln>
        </p:spPr>
        <p:txBody>
          <a:bodyPr spcFirstLastPara="1" wrap="square" lIns="95631" tIns="95631" rIns="95631" bIns="95631"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8ca372b253_0_2: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28ca372b253_0_2:notes"/>
          <p:cNvSpPr txBox="1">
            <a:spLocks noGrp="1"/>
          </p:cNvSpPr>
          <p:nvPr>
            <p:ph type="body" idx="1"/>
          </p:nvPr>
        </p:nvSpPr>
        <p:spPr>
          <a:xfrm>
            <a:off x="731520" y="4560570"/>
            <a:ext cx="5852160" cy="4320540"/>
          </a:xfrm>
          <a:prstGeom prst="rect">
            <a:avLst/>
          </a:prstGeom>
          <a:noFill/>
          <a:ln>
            <a:noFill/>
          </a:ln>
        </p:spPr>
        <p:txBody>
          <a:bodyPr spcFirstLastPara="1" wrap="square" lIns="95631" tIns="95631" rIns="95631" bIns="95631"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8ba59f3cb3_1_59: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g28ba59f3cb3_1_59:notes"/>
          <p:cNvSpPr txBox="1">
            <a:spLocks noGrp="1"/>
          </p:cNvSpPr>
          <p:nvPr>
            <p:ph type="body" idx="1"/>
          </p:nvPr>
        </p:nvSpPr>
        <p:spPr>
          <a:xfrm>
            <a:off x="731520" y="4560570"/>
            <a:ext cx="5852160" cy="4320540"/>
          </a:xfrm>
          <a:prstGeom prst="rect">
            <a:avLst/>
          </a:prstGeom>
          <a:noFill/>
          <a:ln>
            <a:noFill/>
          </a:ln>
        </p:spPr>
        <p:txBody>
          <a:bodyPr spcFirstLastPara="1" wrap="square" lIns="95631" tIns="95631" rIns="95631" bIns="95631"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8ba59f3cb3_1_65: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28ba59f3cb3_1_65:notes"/>
          <p:cNvSpPr txBox="1">
            <a:spLocks noGrp="1"/>
          </p:cNvSpPr>
          <p:nvPr>
            <p:ph type="body" idx="1"/>
          </p:nvPr>
        </p:nvSpPr>
        <p:spPr>
          <a:xfrm>
            <a:off x="731520" y="4560570"/>
            <a:ext cx="5852160" cy="4320540"/>
          </a:xfrm>
          <a:prstGeom prst="rect">
            <a:avLst/>
          </a:prstGeom>
          <a:noFill/>
          <a:ln>
            <a:noFill/>
          </a:ln>
        </p:spPr>
        <p:txBody>
          <a:bodyPr spcFirstLastPara="1" wrap="square" lIns="95631" tIns="95631" rIns="95631" bIns="95631"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8ba59f3cb3_1_153: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g28ba59f3cb3_1_153:notes"/>
          <p:cNvSpPr txBox="1">
            <a:spLocks noGrp="1"/>
          </p:cNvSpPr>
          <p:nvPr>
            <p:ph type="body" idx="1"/>
          </p:nvPr>
        </p:nvSpPr>
        <p:spPr>
          <a:xfrm>
            <a:off x="731520" y="4560570"/>
            <a:ext cx="5852160" cy="4320540"/>
          </a:xfrm>
          <a:prstGeom prst="rect">
            <a:avLst/>
          </a:prstGeom>
          <a:noFill/>
          <a:ln>
            <a:noFill/>
          </a:ln>
        </p:spPr>
        <p:txBody>
          <a:bodyPr spcFirstLastPara="1" wrap="square" lIns="95631" tIns="95631" rIns="95631" bIns="95631"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8ba59f3cb3_1_161: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28ba59f3cb3_1_161:notes"/>
          <p:cNvSpPr txBox="1">
            <a:spLocks noGrp="1"/>
          </p:cNvSpPr>
          <p:nvPr>
            <p:ph type="body" idx="1"/>
          </p:nvPr>
        </p:nvSpPr>
        <p:spPr>
          <a:xfrm>
            <a:off x="731520" y="4560570"/>
            <a:ext cx="5852160" cy="4320540"/>
          </a:xfrm>
          <a:prstGeom prst="rect">
            <a:avLst/>
          </a:prstGeom>
          <a:noFill/>
          <a:ln>
            <a:noFill/>
          </a:ln>
        </p:spPr>
        <p:txBody>
          <a:bodyPr spcFirstLastPara="1" wrap="square" lIns="95631" tIns="95631" rIns="95631" bIns="95631"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8ba59f3cb3_1_71: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28ba59f3cb3_1_71:notes"/>
          <p:cNvSpPr txBox="1">
            <a:spLocks noGrp="1"/>
          </p:cNvSpPr>
          <p:nvPr>
            <p:ph type="body" idx="1"/>
          </p:nvPr>
        </p:nvSpPr>
        <p:spPr>
          <a:xfrm>
            <a:off x="731520" y="4560570"/>
            <a:ext cx="5852160" cy="4320540"/>
          </a:xfrm>
          <a:prstGeom prst="rect">
            <a:avLst/>
          </a:prstGeom>
          <a:noFill/>
          <a:ln>
            <a:noFill/>
          </a:ln>
        </p:spPr>
        <p:txBody>
          <a:bodyPr spcFirstLastPara="1" wrap="square" lIns="95631" tIns="95631" rIns="95631" bIns="95631"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pic>
        <p:nvPicPr>
          <p:cNvPr id="57" name="Google Shape;57;p14"/>
          <p:cNvPicPr preferRelativeResize="0"/>
          <p:nvPr/>
        </p:nvPicPr>
        <p:blipFill rotWithShape="1">
          <a:blip r:embed="rId2">
            <a:alphaModFix/>
          </a:blip>
          <a:srcRect/>
          <a:stretch/>
        </p:blipFill>
        <p:spPr>
          <a:xfrm>
            <a:off x="2158" y="0"/>
            <a:ext cx="9141841" cy="5143499"/>
          </a:xfrm>
          <a:prstGeom prst="rect">
            <a:avLst/>
          </a:prstGeom>
          <a:noFill/>
          <a:ln>
            <a:noFill/>
          </a:ln>
        </p:spPr>
      </p:pic>
      <p:sp>
        <p:nvSpPr>
          <p:cNvPr id="58" name="Google Shape;58;p14"/>
          <p:cNvSpPr txBox="1">
            <a:spLocks noGrp="1"/>
          </p:cNvSpPr>
          <p:nvPr>
            <p:ph type="subTitle" idx="1"/>
          </p:nvPr>
        </p:nvSpPr>
        <p:spPr>
          <a:xfrm>
            <a:off x="311700" y="3106117"/>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311700" y="115574"/>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solidFill>
                  <a:srgbClr val="3C7C95"/>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1" name="Google Shape;61;p15"/>
          <p:cNvSpPr txBox="1">
            <a:spLocks noGrp="1"/>
          </p:cNvSpPr>
          <p:nvPr>
            <p:ph type="body" idx="1"/>
          </p:nvPr>
        </p:nvSpPr>
        <p:spPr>
          <a:xfrm>
            <a:off x="311700" y="863550"/>
            <a:ext cx="8520600" cy="3538182"/>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111958"/>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solidFill>
                  <a:srgbClr val="3C7C95"/>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4" name="Google Shape;64;p16"/>
          <p:cNvSpPr txBox="1">
            <a:spLocks noGrp="1"/>
          </p:cNvSpPr>
          <p:nvPr>
            <p:ph type="body" idx="1"/>
          </p:nvPr>
        </p:nvSpPr>
        <p:spPr>
          <a:xfrm>
            <a:off x="311700" y="1418896"/>
            <a:ext cx="4153094" cy="3039946"/>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5" name="Google Shape;65;p16"/>
          <p:cNvSpPr txBox="1">
            <a:spLocks noGrp="1"/>
          </p:cNvSpPr>
          <p:nvPr>
            <p:ph type="body" idx="2"/>
          </p:nvPr>
        </p:nvSpPr>
        <p:spPr>
          <a:xfrm>
            <a:off x="4679208" y="1418896"/>
            <a:ext cx="4306286" cy="3039946"/>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6" name="Google Shape;66;p16"/>
          <p:cNvSpPr txBox="1">
            <a:spLocks noGrp="1"/>
          </p:cNvSpPr>
          <p:nvPr>
            <p:ph type="body" idx="3"/>
          </p:nvPr>
        </p:nvSpPr>
        <p:spPr>
          <a:xfrm>
            <a:off x="311700" y="684658"/>
            <a:ext cx="8520600" cy="620727"/>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17"/>
          <p:cNvSpPr/>
          <p:nvPr/>
        </p:nvSpPr>
        <p:spPr>
          <a:xfrm>
            <a:off x="0" y="0"/>
            <a:ext cx="9144000" cy="51435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9" name="Google Shape;69;p17"/>
          <p:cNvPicPr preferRelativeResize="0"/>
          <p:nvPr/>
        </p:nvPicPr>
        <p:blipFill rotWithShape="1">
          <a:blip r:embed="rId2">
            <a:alphaModFix/>
          </a:blip>
          <a:srcRect/>
          <a:stretch/>
        </p:blipFill>
        <p:spPr>
          <a:xfrm>
            <a:off x="-62345" y="-13855"/>
            <a:ext cx="9302455" cy="330430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117104"/>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solidFill>
                  <a:srgbClr val="3C7C95"/>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311700" y="152003"/>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solidFill>
                  <a:srgbClr val="3C7C95"/>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4" name="Google Shape;74;p19"/>
          <p:cNvSpPr txBox="1">
            <a:spLocks noGrp="1"/>
          </p:cNvSpPr>
          <p:nvPr>
            <p:ph type="body" idx="1"/>
          </p:nvPr>
        </p:nvSpPr>
        <p:spPr>
          <a:xfrm>
            <a:off x="311700" y="986002"/>
            <a:ext cx="2808000" cy="3415729"/>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5"/>
        <p:cNvGrpSpPr/>
        <p:nvPr/>
      </p:nvGrpSpPr>
      <p:grpSpPr>
        <a:xfrm>
          <a:off x="0" y="0"/>
          <a:ext cx="0" cy="0"/>
          <a:chOff x="0" y="0"/>
          <a:chExt cx="0" cy="0"/>
        </a:xfrm>
      </p:grpSpPr>
      <p:sp>
        <p:nvSpPr>
          <p:cNvPr id="76" name="Google Shape;76;p20"/>
          <p:cNvSpPr/>
          <p:nvPr/>
        </p:nvSpPr>
        <p:spPr>
          <a:xfrm>
            <a:off x="0" y="0"/>
            <a:ext cx="9144000" cy="1841412"/>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20"/>
          <p:cNvSpPr txBox="1">
            <a:spLocks noGrp="1"/>
          </p:cNvSpPr>
          <p:nvPr>
            <p:ph type="title"/>
          </p:nvPr>
        </p:nvSpPr>
        <p:spPr>
          <a:xfrm>
            <a:off x="265500" y="2009301"/>
            <a:ext cx="4045200" cy="693727"/>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2800">
                <a:solidFill>
                  <a:srgbClr val="3C7C95"/>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78" name="Google Shape;78;p20"/>
          <p:cNvSpPr txBox="1">
            <a:spLocks noGrp="1"/>
          </p:cNvSpPr>
          <p:nvPr>
            <p:ph type="subTitle" idx="1"/>
          </p:nvPr>
        </p:nvSpPr>
        <p:spPr>
          <a:xfrm>
            <a:off x="265500" y="2703028"/>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79"/>
        <p:cNvGrpSpPr/>
        <p:nvPr/>
      </p:nvGrpSpPr>
      <p:grpSpPr>
        <a:xfrm>
          <a:off x="0" y="0"/>
          <a:ext cx="0" cy="0"/>
          <a:chOff x="0" y="0"/>
          <a:chExt cx="0" cy="0"/>
        </a:xfrm>
      </p:grpSpPr>
      <p:sp>
        <p:nvSpPr>
          <p:cNvPr id="80" name="Google Shape;80;p21"/>
          <p:cNvSpPr/>
          <p:nvPr/>
        </p:nvSpPr>
        <p:spPr>
          <a:xfrm>
            <a:off x="4572000" y="1"/>
            <a:ext cx="4572000" cy="4628756"/>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21"/>
          <p:cNvSpPr txBox="1">
            <a:spLocks noGrp="1"/>
          </p:cNvSpPr>
          <p:nvPr>
            <p:ph type="title"/>
          </p:nvPr>
        </p:nvSpPr>
        <p:spPr>
          <a:xfrm>
            <a:off x="265500" y="315266"/>
            <a:ext cx="4045200" cy="693727"/>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2800">
                <a:solidFill>
                  <a:srgbClr val="3C7C95"/>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2" name="Google Shape;82;p21"/>
          <p:cNvSpPr txBox="1">
            <a:spLocks noGrp="1"/>
          </p:cNvSpPr>
          <p:nvPr>
            <p:ph type="subTitle" idx="1"/>
          </p:nvPr>
        </p:nvSpPr>
        <p:spPr>
          <a:xfrm>
            <a:off x="265500" y="1323913"/>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311700" y="1930132"/>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solidFill>
                  <a:srgbClr val="3C7C95"/>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11">
            <a:alphaModFix/>
          </a:blip>
          <a:srcRect/>
          <a:stretch/>
        </p:blipFill>
        <p:spPr>
          <a:xfrm>
            <a:off x="8" y="4683697"/>
            <a:ext cx="9150707" cy="459802"/>
          </a:xfrm>
          <a:prstGeom prst="rect">
            <a:avLst/>
          </a:prstGeom>
          <a:noFill/>
          <a:ln>
            <a:noFill/>
          </a:ln>
        </p:spPr>
      </p:pic>
      <p:sp>
        <p:nvSpPr>
          <p:cNvPr id="52" name="Google Shape;52;p13"/>
          <p:cNvSpPr txBox="1"/>
          <p:nvPr/>
        </p:nvSpPr>
        <p:spPr>
          <a:xfrm>
            <a:off x="204497" y="4804413"/>
            <a:ext cx="306494" cy="21544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 sz="800" b="0" i="0" u="none" strike="noStrike" cap="none">
                <a:solidFill>
                  <a:schemeClr val="lt1"/>
                </a:solidFill>
                <a:latin typeface="Proxima Nova"/>
                <a:ea typeface="Proxima Nova"/>
                <a:cs typeface="Proxima Nova"/>
                <a:sym typeface="Proxima Nova"/>
              </a:rPr>
              <a:t>‹#›</a:t>
            </a:fld>
            <a:endParaRPr sz="800" b="0" i="0" u="none" strike="noStrike" cap="none">
              <a:solidFill>
                <a:schemeClr val="lt1"/>
              </a:solidFill>
              <a:latin typeface="Proxima Nova"/>
              <a:ea typeface="Proxima Nova"/>
              <a:cs typeface="Proxima Nova"/>
              <a:sym typeface="Proxima Nova"/>
            </a:endParaRPr>
          </a:p>
        </p:txBody>
      </p:sp>
      <p:sp>
        <p:nvSpPr>
          <p:cNvPr id="53" name="Google Shape;53;p13"/>
          <p:cNvSpPr txBox="1"/>
          <p:nvPr/>
        </p:nvSpPr>
        <p:spPr>
          <a:xfrm>
            <a:off x="510991" y="4852520"/>
            <a:ext cx="3573544" cy="12311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lt1"/>
              </a:buClr>
              <a:buSzPts val="800"/>
              <a:buFont typeface="Arial"/>
              <a:buNone/>
            </a:pPr>
            <a:r>
              <a:rPr lang="en" sz="800" b="0" i="0" u="none" strike="noStrike" cap="none">
                <a:solidFill>
                  <a:schemeClr val="lt1"/>
                </a:solidFill>
                <a:latin typeface="Proxima Nova"/>
                <a:ea typeface="Proxima Nova"/>
                <a:cs typeface="Proxima Nova"/>
                <a:sym typeface="Proxima Nova"/>
              </a:rPr>
              <a:t>|   © 2023 Anthony L.G., PLLC  |  Make Valued Alliances</a:t>
            </a:r>
            <a:endParaRPr/>
          </a:p>
        </p:txBody>
      </p:sp>
      <p:sp>
        <p:nvSpPr>
          <p:cNvPr id="54" name="Google Shape;54;p13"/>
          <p:cNvSpPr txBox="1">
            <a:spLocks noGrp="1"/>
          </p:cNvSpPr>
          <p:nvPr>
            <p:ph type="title"/>
          </p:nvPr>
        </p:nvSpPr>
        <p:spPr>
          <a:xfrm>
            <a:off x="311700" y="152534"/>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Proxima Nova"/>
                <a:ea typeface="Proxima Nova"/>
                <a:cs typeface="Proxima Nova"/>
                <a:sym typeface="Proxima Nova"/>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mailto:LAnthony@AnthonyPLLC.com" TargetMode="External"/><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mailto:CLinder@anthonypllc.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3"/>
          <p:cNvSpPr txBox="1">
            <a:spLocks noGrp="1"/>
          </p:cNvSpPr>
          <p:nvPr>
            <p:ph type="subTitle" idx="1"/>
          </p:nvPr>
        </p:nvSpPr>
        <p:spPr>
          <a:xfrm>
            <a:off x="311700" y="2848299"/>
            <a:ext cx="8520600" cy="792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ja-JP" altLang="en-US" dirty="0">
                <a:latin typeface="Yu Gothic" panose="020B0400000000000000" pitchFamily="34" charset="-128"/>
                <a:ea typeface="Yu Gothic" panose="020B0400000000000000" pitchFamily="34" charset="-128"/>
              </a:rPr>
              <a:t>価値あるアライアンスを</a:t>
            </a:r>
            <a:endParaRPr dirty="0">
              <a:latin typeface="Yu Gothic" panose="020B0400000000000000" pitchFamily="34" charset="-128"/>
              <a:ea typeface="Yu Gothic" panose="020B0400000000000000" pitchFamily="34" charset="-128"/>
            </a:endParaRPr>
          </a:p>
        </p:txBody>
      </p:sp>
      <p:sp>
        <p:nvSpPr>
          <p:cNvPr id="90" name="Google Shape;90;p23"/>
          <p:cNvSpPr txBox="1"/>
          <p:nvPr/>
        </p:nvSpPr>
        <p:spPr>
          <a:xfrm>
            <a:off x="3839486" y="4294867"/>
            <a:ext cx="1465028"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altLang="ja-JP" sz="1200" b="0" i="0" u="none" strike="noStrike" cap="none" dirty="0">
                <a:solidFill>
                  <a:schemeClr val="lt1"/>
                </a:solidFill>
                <a:latin typeface="Yu Gothic" panose="020B0400000000000000" pitchFamily="34" charset="-128"/>
                <a:ea typeface="Yu Gothic" panose="020B0400000000000000" pitchFamily="34" charset="-128"/>
                <a:cs typeface="Proxima Nova"/>
                <a:sym typeface="Proxima Nova"/>
              </a:rPr>
              <a:t>2023</a:t>
            </a:r>
            <a:r>
              <a:rPr lang="ja-JP" altLang="en-US" sz="1200" b="0" i="0" u="none" strike="noStrike" cap="none" dirty="0">
                <a:solidFill>
                  <a:schemeClr val="lt1"/>
                </a:solidFill>
                <a:latin typeface="Yu Gothic" panose="020B0400000000000000" pitchFamily="34" charset="-128"/>
                <a:ea typeface="Yu Gothic" panose="020B0400000000000000" pitchFamily="34" charset="-128"/>
                <a:cs typeface="Proxima Nova"/>
                <a:sym typeface="Proxima Nova"/>
              </a:rPr>
              <a:t>年</a:t>
            </a:r>
            <a:r>
              <a:rPr lang="en-US" altLang="ja-JP" sz="1200" b="0" i="0" u="none" strike="noStrike" cap="none" dirty="0">
                <a:solidFill>
                  <a:schemeClr val="lt1"/>
                </a:solidFill>
                <a:latin typeface="Yu Gothic" panose="020B0400000000000000" pitchFamily="34" charset="-128"/>
                <a:ea typeface="Yu Gothic" panose="020B0400000000000000" pitchFamily="34" charset="-128"/>
                <a:cs typeface="Proxima Nova"/>
                <a:sym typeface="Proxima Nova"/>
              </a:rPr>
              <a:t>10</a:t>
            </a:r>
            <a:r>
              <a:rPr lang="ja-JP" altLang="en-US" sz="1200" b="0" i="0" u="none" strike="noStrike" cap="none" dirty="0">
                <a:solidFill>
                  <a:schemeClr val="lt1"/>
                </a:solidFill>
                <a:latin typeface="Yu Gothic" panose="020B0400000000000000" pitchFamily="34" charset="-128"/>
                <a:ea typeface="Yu Gothic" panose="020B0400000000000000" pitchFamily="34" charset="-128"/>
                <a:cs typeface="Proxima Nova"/>
                <a:sym typeface="Proxima Nova"/>
              </a:rPr>
              <a:t>月</a:t>
            </a:r>
            <a:r>
              <a:rPr lang="en-US" altLang="ja-JP" sz="1200" b="0" i="0" u="none" strike="noStrike" cap="none" dirty="0">
                <a:solidFill>
                  <a:schemeClr val="lt1"/>
                </a:solidFill>
                <a:latin typeface="Yu Gothic" panose="020B0400000000000000" pitchFamily="34" charset="-128"/>
                <a:ea typeface="Yu Gothic" panose="020B0400000000000000" pitchFamily="34" charset="-128"/>
                <a:cs typeface="Proxima Nova"/>
                <a:sym typeface="Proxima Nova"/>
              </a:rPr>
              <a:t>25</a:t>
            </a:r>
            <a:r>
              <a:rPr lang="ja-JP" altLang="en-US" sz="1200" b="0" i="0" u="none" strike="noStrike" cap="none" dirty="0">
                <a:solidFill>
                  <a:schemeClr val="lt1"/>
                </a:solidFill>
                <a:latin typeface="Yu Gothic" panose="020B0400000000000000" pitchFamily="34" charset="-128"/>
                <a:ea typeface="Yu Gothic" panose="020B0400000000000000" pitchFamily="34" charset="-128"/>
                <a:cs typeface="Proxima Nova"/>
                <a:sym typeface="Proxima Nova"/>
              </a:rPr>
              <a:t>日</a:t>
            </a:r>
            <a:endParaRPr sz="1400" b="0" i="0" u="none" strike="noStrike" cap="none" dirty="0">
              <a:solidFill>
                <a:schemeClr val="lt1"/>
              </a:solidFill>
              <a:latin typeface="Yu Gothic" panose="020B0400000000000000" pitchFamily="34" charset="-128"/>
              <a:ea typeface="Yu Gothic" panose="020B0400000000000000" pitchFamily="34" charset="-128"/>
              <a:cs typeface="Proxima Nova"/>
              <a:sym typeface="Proxima Nova"/>
            </a:endParaRPr>
          </a:p>
        </p:txBody>
      </p:sp>
      <p:sp>
        <p:nvSpPr>
          <p:cNvPr id="2" name="TextBox 1">
            <a:extLst>
              <a:ext uri="{FF2B5EF4-FFF2-40B4-BE49-F238E27FC236}">
                <a16:creationId xmlns:a16="http://schemas.microsoft.com/office/drawing/2014/main" id="{823FB687-FD77-3AD4-9334-BB1312BAF682}"/>
              </a:ext>
            </a:extLst>
          </p:cNvPr>
          <p:cNvSpPr txBox="1"/>
          <p:nvPr/>
        </p:nvSpPr>
        <p:spPr>
          <a:xfrm>
            <a:off x="2697915" y="1931440"/>
            <a:ext cx="4985275" cy="262891"/>
          </a:xfrm>
          <a:prstGeom prst="rect">
            <a:avLst/>
          </a:prstGeom>
          <a:solidFill>
            <a:schemeClr val="bg1"/>
          </a:solidFill>
        </p:spPr>
        <p:txBody>
          <a:bodyPr wrap="none" lIns="0" tIns="0" rIns="0" bIns="0" rtlCol="0">
            <a:noAutofit/>
          </a:bodyPr>
          <a:lstStyle/>
          <a:p>
            <a:pPr algn="l"/>
            <a:r>
              <a:rPr lang="ja-JP" altLang="en-US" sz="1800" dirty="0">
                <a:latin typeface="Yu Gothic" panose="020B0400000000000000" pitchFamily="34" charset="-128"/>
                <a:ea typeface="Yu Gothic" panose="020B0400000000000000" pitchFamily="34" charset="-128"/>
              </a:rPr>
              <a:t>　企業法法律事務所</a:t>
            </a:r>
            <a:endParaRPr lang="en-US" sz="1800" dirty="0">
              <a:latin typeface="Yu Gothic" panose="020B0400000000000000" pitchFamily="34" charset="-128"/>
              <a:ea typeface="Yu Gothic" panose="020B0400000000000000" pitchFamily="34" charset="-128"/>
            </a:endParaRPr>
          </a:p>
        </p:txBody>
      </p:sp>
      <p:sp>
        <p:nvSpPr>
          <p:cNvPr id="3" name="TextBox 2">
            <a:extLst>
              <a:ext uri="{FF2B5EF4-FFF2-40B4-BE49-F238E27FC236}">
                <a16:creationId xmlns:a16="http://schemas.microsoft.com/office/drawing/2014/main" id="{FB12D967-0ADF-842E-3971-8145CF11CAEB}"/>
              </a:ext>
            </a:extLst>
          </p:cNvPr>
          <p:cNvSpPr txBox="1"/>
          <p:nvPr/>
        </p:nvSpPr>
        <p:spPr>
          <a:xfrm>
            <a:off x="2697915" y="1362728"/>
            <a:ext cx="2671397" cy="568712"/>
          </a:xfrm>
          <a:prstGeom prst="rect">
            <a:avLst/>
          </a:prstGeom>
          <a:solidFill>
            <a:schemeClr val="bg1"/>
          </a:solidFill>
        </p:spPr>
        <p:txBody>
          <a:bodyPr wrap="square" lIns="0" tIns="0" rIns="0" bIns="0" rtlCol="0">
            <a:noAutofit/>
          </a:bodyPr>
          <a:lstStyle/>
          <a:p>
            <a:pPr algn="l"/>
            <a:r>
              <a:rPr lang="ja-JP" altLang="en-US" sz="3600" dirty="0">
                <a:latin typeface="Yu Gothic" panose="020B0400000000000000" pitchFamily="34" charset="-128"/>
                <a:ea typeface="Yu Gothic" panose="020B0400000000000000" pitchFamily="34" charset="-128"/>
              </a:rPr>
              <a:t>アンソニー</a:t>
            </a:r>
            <a:endParaRPr lang="en-US" sz="1000" dirty="0">
              <a:latin typeface="Yu Gothic" panose="020B0400000000000000" pitchFamily="34" charset="-128"/>
              <a:ea typeface="Yu Gothic" panose="020B0400000000000000"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2"/>
          <p:cNvSpPr txBox="1">
            <a:spLocks noGrp="1"/>
          </p:cNvSpPr>
          <p:nvPr>
            <p:ph type="title"/>
          </p:nvPr>
        </p:nvSpPr>
        <p:spPr>
          <a:xfrm>
            <a:off x="311700" y="9166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ja-JP" altLang="en-US" dirty="0">
                <a:latin typeface="Yu Gothic" panose="020B0400000000000000" pitchFamily="34" charset="-128"/>
                <a:ea typeface="Yu Gothic" panose="020B0400000000000000" pitchFamily="34" charset="-128"/>
              </a:rPr>
              <a:t>取引所上場条件</a:t>
            </a:r>
            <a:r>
              <a:rPr lang="en" dirty="0">
                <a:latin typeface="Yu Gothic" panose="020B0400000000000000" pitchFamily="34" charset="-128"/>
                <a:ea typeface="Yu Gothic" panose="020B0400000000000000" pitchFamily="34" charset="-128"/>
              </a:rPr>
              <a:t> </a:t>
            </a:r>
            <a:r>
              <a:rPr lang="en" sz="1600" dirty="0">
                <a:latin typeface="Yu Gothic" panose="020B0400000000000000" pitchFamily="34" charset="-128"/>
                <a:ea typeface="Yu Gothic" panose="020B0400000000000000" pitchFamily="34" charset="-128"/>
              </a:rPr>
              <a:t>(</a:t>
            </a:r>
            <a:r>
              <a:rPr lang="ja-JP" altLang="en-US" sz="1600" dirty="0">
                <a:latin typeface="Yu Gothic" panose="020B0400000000000000" pitchFamily="34" charset="-128"/>
                <a:ea typeface="Yu Gothic" panose="020B0400000000000000" pitchFamily="34" charset="-128"/>
              </a:rPr>
              <a:t>続き</a:t>
            </a:r>
            <a:r>
              <a:rPr lang="en" sz="1600" dirty="0">
                <a:latin typeface="Yu Gothic" panose="020B0400000000000000" pitchFamily="34" charset="-128"/>
                <a:ea typeface="Yu Gothic" panose="020B0400000000000000" pitchFamily="34" charset="-128"/>
              </a:rPr>
              <a:t>)</a:t>
            </a:r>
            <a:endParaRPr dirty="0">
              <a:latin typeface="Yu Gothic" panose="020B0400000000000000" pitchFamily="34" charset="-128"/>
              <a:ea typeface="Yu Gothic" panose="020B0400000000000000" pitchFamily="34" charset="-128"/>
            </a:endParaRPr>
          </a:p>
        </p:txBody>
      </p:sp>
      <p:sp>
        <p:nvSpPr>
          <p:cNvPr id="157" name="Google Shape;157;p32"/>
          <p:cNvSpPr txBox="1">
            <a:spLocks noGrp="1"/>
          </p:cNvSpPr>
          <p:nvPr>
            <p:ph type="body" idx="1"/>
          </p:nvPr>
        </p:nvSpPr>
        <p:spPr>
          <a:xfrm>
            <a:off x="311700" y="547735"/>
            <a:ext cx="8520600" cy="387491"/>
          </a:xfrm>
          <a:prstGeom prst="rect">
            <a:avLst/>
          </a:prstGeom>
          <a:noFill/>
          <a:ln>
            <a:noFill/>
          </a:ln>
        </p:spPr>
        <p:txBody>
          <a:bodyPr spcFirstLastPara="1" wrap="square" lIns="91425" tIns="91425" rIns="91425" bIns="91425" anchor="t" anchorCtr="0">
            <a:noAutofit/>
          </a:bodyPr>
          <a:lstStyle/>
          <a:p>
            <a:pPr marL="0" marR="0" lvl="0" indent="0" algn="l" rtl="0">
              <a:lnSpc>
                <a:spcPct val="107000"/>
              </a:lnSpc>
              <a:spcBef>
                <a:spcPts val="0"/>
              </a:spcBef>
              <a:spcAft>
                <a:spcPts val="800"/>
              </a:spcAft>
              <a:buSzPts val="1800"/>
              <a:buNone/>
            </a:pPr>
            <a:r>
              <a:rPr lang="en" sz="1400" dirty="0">
                <a:latin typeface="Yu Gothic" panose="020B0400000000000000" pitchFamily="34" charset="-128"/>
                <a:ea typeface="Yu Gothic" panose="020B0400000000000000" pitchFamily="34" charset="-128"/>
                <a:cs typeface="Calibri"/>
                <a:sym typeface="Calibri"/>
              </a:rPr>
              <a:t>Nasdaq </a:t>
            </a:r>
            <a:r>
              <a:rPr lang="ja-JP" altLang="en-US" sz="1400" dirty="0">
                <a:latin typeface="Yu Gothic" panose="020B0400000000000000" pitchFamily="34" charset="-128"/>
                <a:ea typeface="Yu Gothic" panose="020B0400000000000000" pitchFamily="34" charset="-128"/>
                <a:cs typeface="Calibri"/>
                <a:sym typeface="Calibri"/>
              </a:rPr>
              <a:t>キャピタルマーケット</a:t>
            </a:r>
            <a:r>
              <a:rPr lang="en" sz="1400" dirty="0">
                <a:latin typeface="Yu Gothic" panose="020B0400000000000000" pitchFamily="34" charset="-128"/>
                <a:ea typeface="Yu Gothic" panose="020B0400000000000000" pitchFamily="34" charset="-128"/>
                <a:cs typeface="Calibri"/>
                <a:sym typeface="Calibri"/>
              </a:rPr>
              <a:t> – </a:t>
            </a:r>
            <a:r>
              <a:rPr lang="ja-JP" altLang="en-US" sz="1400" dirty="0">
                <a:latin typeface="Yu Gothic" panose="020B0400000000000000" pitchFamily="34" charset="-128"/>
                <a:ea typeface="Yu Gothic" panose="020B0400000000000000" pitchFamily="34" charset="-128"/>
                <a:cs typeface="Calibri"/>
                <a:sym typeface="Calibri"/>
              </a:rPr>
              <a:t>数字による</a:t>
            </a:r>
            <a:r>
              <a:rPr lang="en" sz="1400" dirty="0">
                <a:latin typeface="Yu Gothic" panose="020B0400000000000000" pitchFamily="34" charset="-128"/>
                <a:ea typeface="Yu Gothic" panose="020B0400000000000000" pitchFamily="34" charset="-128"/>
                <a:cs typeface="Calibri"/>
                <a:sym typeface="Calibri"/>
              </a:rPr>
              <a:t>:</a:t>
            </a:r>
            <a:endParaRPr dirty="0">
              <a:latin typeface="Yu Gothic" panose="020B0400000000000000" pitchFamily="34" charset="-128"/>
              <a:ea typeface="Yu Gothic" panose="020B0400000000000000" pitchFamily="34" charset="-128"/>
            </a:endParaRPr>
          </a:p>
        </p:txBody>
      </p:sp>
      <p:sp>
        <p:nvSpPr>
          <p:cNvPr id="158" name="Google Shape;158;p32"/>
          <p:cNvSpPr txBox="1"/>
          <p:nvPr/>
        </p:nvSpPr>
        <p:spPr>
          <a:xfrm>
            <a:off x="9379324" y="3200400"/>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59" name="Google Shape;159;p32"/>
          <p:cNvPicPr preferRelativeResize="0"/>
          <p:nvPr/>
        </p:nvPicPr>
        <p:blipFill rotWithShape="1">
          <a:blip r:embed="rId3">
            <a:alphaModFix/>
          </a:blip>
          <a:srcRect t="31257"/>
          <a:stretch/>
        </p:blipFill>
        <p:spPr>
          <a:xfrm>
            <a:off x="401610" y="1580820"/>
            <a:ext cx="6494776" cy="1711978"/>
          </a:xfrm>
          <a:prstGeom prst="rect">
            <a:avLst/>
          </a:prstGeom>
          <a:noFill/>
          <a:ln>
            <a:noFill/>
          </a:ln>
        </p:spPr>
      </p:pic>
      <p:pic>
        <p:nvPicPr>
          <p:cNvPr id="160" name="Google Shape;160;p32"/>
          <p:cNvPicPr preferRelativeResize="0"/>
          <p:nvPr/>
        </p:nvPicPr>
        <p:blipFill>
          <a:blip r:embed="rId4">
            <a:alphaModFix/>
          </a:blip>
          <a:stretch>
            <a:fillRect/>
          </a:stretch>
        </p:blipFill>
        <p:spPr>
          <a:xfrm>
            <a:off x="406645" y="912511"/>
            <a:ext cx="6494776" cy="685671"/>
          </a:xfrm>
          <a:prstGeom prst="rect">
            <a:avLst/>
          </a:prstGeom>
          <a:noFill/>
          <a:ln>
            <a:noFill/>
          </a:ln>
        </p:spPr>
      </p:pic>
      <p:sp>
        <p:nvSpPr>
          <p:cNvPr id="6" name="TextBox 5">
            <a:extLst>
              <a:ext uri="{FF2B5EF4-FFF2-40B4-BE49-F238E27FC236}">
                <a16:creationId xmlns:a16="http://schemas.microsoft.com/office/drawing/2014/main" id="{571A501F-37CA-1FA8-41BC-39DDA0546BA4}"/>
              </a:ext>
            </a:extLst>
          </p:cNvPr>
          <p:cNvSpPr txBox="1"/>
          <p:nvPr/>
        </p:nvSpPr>
        <p:spPr>
          <a:xfrm>
            <a:off x="499946" y="1013946"/>
            <a:ext cx="960120" cy="153888"/>
          </a:xfrm>
          <a:prstGeom prst="rect">
            <a:avLst/>
          </a:prstGeom>
          <a:solidFill>
            <a:schemeClr val="bg1"/>
          </a:solidFill>
        </p:spPr>
        <p:txBody>
          <a:bodyPr wrap="square" lIns="0" tIns="0" rIns="0" bIns="0" rtlCol="0">
            <a:spAutoFit/>
          </a:bodyPr>
          <a:lstStyle/>
          <a:p>
            <a:pPr algn="l"/>
            <a:r>
              <a:rPr lang="ja-JP" altLang="en-US" sz="600" dirty="0"/>
              <a:t>　　</a:t>
            </a:r>
            <a:r>
              <a:rPr lang="ja-JP" altLang="en-US" sz="1000" dirty="0">
                <a:latin typeface="Yu Gothic" panose="020B0400000000000000" pitchFamily="34" charset="-128"/>
                <a:ea typeface="Yu Gothic" panose="020B0400000000000000" pitchFamily="34" charset="-128"/>
              </a:rPr>
              <a:t>条件</a:t>
            </a:r>
            <a:endParaRPr lang="en-US" sz="600" dirty="0">
              <a:latin typeface="Yu Gothic" panose="020B0400000000000000" pitchFamily="34" charset="-128"/>
              <a:ea typeface="Yu Gothic" panose="020B0400000000000000" pitchFamily="34" charset="-128"/>
            </a:endParaRPr>
          </a:p>
        </p:txBody>
      </p:sp>
      <p:sp>
        <p:nvSpPr>
          <p:cNvPr id="7" name="TextBox 6">
            <a:extLst>
              <a:ext uri="{FF2B5EF4-FFF2-40B4-BE49-F238E27FC236}">
                <a16:creationId xmlns:a16="http://schemas.microsoft.com/office/drawing/2014/main" id="{3FF4AB97-3509-0793-34D7-FEE525CA92A7}"/>
              </a:ext>
            </a:extLst>
          </p:cNvPr>
          <p:cNvSpPr txBox="1"/>
          <p:nvPr/>
        </p:nvSpPr>
        <p:spPr>
          <a:xfrm>
            <a:off x="2860180" y="999001"/>
            <a:ext cx="1041400"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エクイティ基準</a:t>
            </a:r>
            <a:endParaRPr lang="en-US" sz="600" dirty="0">
              <a:latin typeface="Yu Gothic" panose="020B0400000000000000" pitchFamily="34" charset="-128"/>
              <a:ea typeface="Yu Gothic" panose="020B0400000000000000" pitchFamily="34" charset="-128"/>
            </a:endParaRPr>
          </a:p>
        </p:txBody>
      </p:sp>
      <p:sp>
        <p:nvSpPr>
          <p:cNvPr id="8" name="TextBox 7">
            <a:extLst>
              <a:ext uri="{FF2B5EF4-FFF2-40B4-BE49-F238E27FC236}">
                <a16:creationId xmlns:a16="http://schemas.microsoft.com/office/drawing/2014/main" id="{2CAA9D0A-B7D9-B7DF-4D28-DFA7DCE7E2F1}"/>
              </a:ext>
            </a:extLst>
          </p:cNvPr>
          <p:cNvSpPr txBox="1"/>
          <p:nvPr/>
        </p:nvSpPr>
        <p:spPr>
          <a:xfrm>
            <a:off x="4104642" y="985325"/>
            <a:ext cx="1158240" cy="505408"/>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上場されるセキュリティー市場価値の</a:t>
            </a:r>
            <a:endParaRPr lang="en-US" altLang="ja-JP" sz="1000" dirty="0">
              <a:latin typeface="Yu Gothic" panose="020B0400000000000000" pitchFamily="34" charset="-128"/>
              <a:ea typeface="Yu Gothic" panose="020B0400000000000000" pitchFamily="34" charset="-128"/>
            </a:endParaRPr>
          </a:p>
          <a:p>
            <a:pPr algn="l"/>
            <a:r>
              <a:rPr lang="ja-JP" altLang="en-US" sz="1000" dirty="0">
                <a:latin typeface="Yu Gothic" panose="020B0400000000000000" pitchFamily="34" charset="-128"/>
                <a:ea typeface="Yu Gothic" panose="020B0400000000000000" pitchFamily="34" charset="-128"/>
              </a:rPr>
              <a:t>基準</a:t>
            </a:r>
            <a:endParaRPr lang="en-US" sz="1000" dirty="0">
              <a:latin typeface="Yu Gothic" panose="020B0400000000000000" pitchFamily="34" charset="-128"/>
              <a:ea typeface="Yu Gothic" panose="020B0400000000000000" pitchFamily="34" charset="-128"/>
            </a:endParaRPr>
          </a:p>
        </p:txBody>
      </p:sp>
      <p:sp>
        <p:nvSpPr>
          <p:cNvPr id="9" name="TextBox 8">
            <a:extLst>
              <a:ext uri="{FF2B5EF4-FFF2-40B4-BE49-F238E27FC236}">
                <a16:creationId xmlns:a16="http://schemas.microsoft.com/office/drawing/2014/main" id="{C1D2806A-8104-A91E-2CED-6D8C38E54612}"/>
              </a:ext>
            </a:extLst>
          </p:cNvPr>
          <p:cNvSpPr txBox="1"/>
          <p:nvPr/>
        </p:nvSpPr>
        <p:spPr>
          <a:xfrm>
            <a:off x="5364648" y="998346"/>
            <a:ext cx="863600" cy="387491"/>
          </a:xfrm>
          <a:prstGeom prst="rect">
            <a:avLst/>
          </a:prstGeom>
          <a:solidFill>
            <a:schemeClr val="bg1"/>
          </a:solidFill>
        </p:spPr>
        <p:txBody>
          <a:bodyPr wrap="square" lIns="0" tIns="0" rIns="0" bIns="0" rtlCol="0">
            <a:noAutofit/>
          </a:bodyPr>
          <a:lstStyle/>
          <a:p>
            <a:pPr algn="l"/>
            <a:r>
              <a:rPr lang="en-US" sz="600" dirty="0"/>
              <a:t>j</a:t>
            </a:r>
            <a:r>
              <a:rPr lang="ja-JP" altLang="en-US" sz="1100" dirty="0">
                <a:latin typeface="Yu Gothic" panose="020B0400000000000000" pitchFamily="34" charset="-128"/>
                <a:ea typeface="Yu Gothic" panose="020B0400000000000000" pitchFamily="34" charset="-128"/>
              </a:rPr>
              <a:t>純利益基準</a:t>
            </a:r>
            <a:endParaRPr lang="en-US" sz="600" dirty="0">
              <a:latin typeface="Yu Gothic" panose="020B0400000000000000" pitchFamily="34" charset="-128"/>
              <a:ea typeface="Yu Gothic" panose="020B0400000000000000" pitchFamily="34" charset="-128"/>
            </a:endParaRPr>
          </a:p>
        </p:txBody>
      </p:sp>
      <p:sp>
        <p:nvSpPr>
          <p:cNvPr id="10" name="TextBox 9">
            <a:extLst>
              <a:ext uri="{FF2B5EF4-FFF2-40B4-BE49-F238E27FC236}">
                <a16:creationId xmlns:a16="http://schemas.microsoft.com/office/drawing/2014/main" id="{BB7125FB-8F69-46AB-FC18-3C55D52D4DEF}"/>
              </a:ext>
            </a:extLst>
          </p:cNvPr>
          <p:cNvSpPr txBox="1"/>
          <p:nvPr/>
        </p:nvSpPr>
        <p:spPr>
          <a:xfrm>
            <a:off x="499946" y="1631553"/>
            <a:ext cx="1831774"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上場規則</a:t>
            </a:r>
            <a:endParaRPr lang="en-US" sz="600" dirty="0">
              <a:latin typeface="Yu Gothic" panose="020B0400000000000000" pitchFamily="34" charset="-128"/>
              <a:ea typeface="Yu Gothic" panose="020B0400000000000000" pitchFamily="34" charset="-128"/>
            </a:endParaRPr>
          </a:p>
        </p:txBody>
      </p:sp>
      <p:sp>
        <p:nvSpPr>
          <p:cNvPr id="11" name="TextBox 10">
            <a:extLst>
              <a:ext uri="{FF2B5EF4-FFF2-40B4-BE49-F238E27FC236}">
                <a16:creationId xmlns:a16="http://schemas.microsoft.com/office/drawing/2014/main" id="{A7022747-669E-449B-3278-4B5BD12E065B}"/>
              </a:ext>
            </a:extLst>
          </p:cNvPr>
          <p:cNvSpPr txBox="1"/>
          <p:nvPr/>
        </p:nvSpPr>
        <p:spPr>
          <a:xfrm>
            <a:off x="499946" y="2128516"/>
            <a:ext cx="1328854"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株主のエクイティ</a:t>
            </a:r>
            <a:endParaRPr lang="en-US" sz="600" dirty="0">
              <a:latin typeface="Yu Gothic" panose="020B0400000000000000" pitchFamily="34" charset="-128"/>
              <a:ea typeface="Yu Gothic" panose="020B0400000000000000" pitchFamily="34" charset="-128"/>
            </a:endParaRPr>
          </a:p>
        </p:txBody>
      </p:sp>
      <p:sp>
        <p:nvSpPr>
          <p:cNvPr id="12" name="TextBox 11">
            <a:extLst>
              <a:ext uri="{FF2B5EF4-FFF2-40B4-BE49-F238E27FC236}">
                <a16:creationId xmlns:a16="http://schemas.microsoft.com/office/drawing/2014/main" id="{57B90360-B9EA-F91F-2529-696D06D92A43}"/>
              </a:ext>
            </a:extLst>
          </p:cNvPr>
          <p:cNvSpPr txBox="1"/>
          <p:nvPr/>
        </p:nvSpPr>
        <p:spPr>
          <a:xfrm>
            <a:off x="475599" y="2389956"/>
            <a:ext cx="1968934" cy="307777"/>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一般に所有される無制限株の</a:t>
            </a:r>
            <a:endParaRPr lang="en-US" altLang="ja-JP" sz="1000" dirty="0">
              <a:latin typeface="Yu Gothic" panose="020B0400000000000000" pitchFamily="34" charset="-128"/>
              <a:ea typeface="Yu Gothic" panose="020B0400000000000000" pitchFamily="34" charset="-128"/>
            </a:endParaRPr>
          </a:p>
          <a:p>
            <a:pPr algn="l"/>
            <a:r>
              <a:rPr lang="ja-JP" altLang="en-US" sz="1000" dirty="0">
                <a:latin typeface="Yu Gothic" panose="020B0400000000000000" pitchFamily="34" charset="-128"/>
                <a:ea typeface="Yu Gothic" panose="020B0400000000000000" pitchFamily="34" charset="-128"/>
              </a:rPr>
              <a:t>市場価値</a:t>
            </a:r>
            <a:endParaRPr lang="en-US" sz="600" dirty="0">
              <a:latin typeface="Yu Gothic" panose="020B0400000000000000" pitchFamily="34" charset="-128"/>
              <a:ea typeface="Yu Gothic" panose="020B0400000000000000" pitchFamily="34" charset="-128"/>
            </a:endParaRPr>
          </a:p>
        </p:txBody>
      </p:sp>
      <p:sp>
        <p:nvSpPr>
          <p:cNvPr id="13" name="TextBox 12">
            <a:extLst>
              <a:ext uri="{FF2B5EF4-FFF2-40B4-BE49-F238E27FC236}">
                <a16:creationId xmlns:a16="http://schemas.microsoft.com/office/drawing/2014/main" id="{B32E97C5-36D3-CEBB-A7EF-E30DAE1B3326}"/>
              </a:ext>
            </a:extLst>
          </p:cNvPr>
          <p:cNvSpPr txBox="1"/>
          <p:nvPr/>
        </p:nvSpPr>
        <p:spPr>
          <a:xfrm>
            <a:off x="483710" y="2813382"/>
            <a:ext cx="1103402" cy="161583"/>
          </a:xfrm>
          <a:prstGeom prst="rect">
            <a:avLst/>
          </a:prstGeom>
          <a:solidFill>
            <a:schemeClr val="bg1"/>
          </a:solidFill>
        </p:spPr>
        <p:txBody>
          <a:bodyPr wrap="square" lIns="0" tIns="0" rIns="0" bIns="0" rtlCol="0">
            <a:spAutoFit/>
          </a:bodyPr>
          <a:lstStyle/>
          <a:p>
            <a:pPr algn="l"/>
            <a:r>
              <a:rPr lang="ja-JP" altLang="en-US" sz="1050" dirty="0">
                <a:latin typeface="Yu Gothic" panose="020B0400000000000000" pitchFamily="34" charset="-128"/>
                <a:ea typeface="Yu Gothic" panose="020B0400000000000000" pitchFamily="34" charset="-128"/>
              </a:rPr>
              <a:t>事業歴</a:t>
            </a:r>
            <a:endParaRPr lang="en-US" sz="600" dirty="0">
              <a:latin typeface="Yu Gothic" panose="020B0400000000000000" pitchFamily="34" charset="-128"/>
              <a:ea typeface="Yu Gothic" panose="020B0400000000000000" pitchFamily="34" charset="-128"/>
            </a:endParaRPr>
          </a:p>
        </p:txBody>
      </p:sp>
      <p:sp>
        <p:nvSpPr>
          <p:cNvPr id="14" name="TextBox 13">
            <a:extLst>
              <a:ext uri="{FF2B5EF4-FFF2-40B4-BE49-F238E27FC236}">
                <a16:creationId xmlns:a16="http://schemas.microsoft.com/office/drawing/2014/main" id="{2A6D312B-A33D-F1CF-F35E-2D9A355A0067}"/>
              </a:ext>
            </a:extLst>
          </p:cNvPr>
          <p:cNvSpPr txBox="1"/>
          <p:nvPr/>
        </p:nvSpPr>
        <p:spPr>
          <a:xfrm>
            <a:off x="466163" y="3073008"/>
            <a:ext cx="2263574"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上場されるセキュリティーの市場価値</a:t>
            </a:r>
            <a:endParaRPr lang="en-US" sz="600" dirty="0">
              <a:latin typeface="Yu Gothic" panose="020B0400000000000000" pitchFamily="34" charset="-128"/>
              <a:ea typeface="Yu Gothic" panose="020B0400000000000000" pitchFamily="34" charset="-128"/>
            </a:endParaRPr>
          </a:p>
        </p:txBody>
      </p:sp>
      <p:sp>
        <p:nvSpPr>
          <p:cNvPr id="15" name="TextBox 14">
            <a:extLst>
              <a:ext uri="{FF2B5EF4-FFF2-40B4-BE49-F238E27FC236}">
                <a16:creationId xmlns:a16="http://schemas.microsoft.com/office/drawing/2014/main" id="{6A90916A-F75C-ED7D-38CD-4FE048DD4752}"/>
              </a:ext>
            </a:extLst>
          </p:cNvPr>
          <p:cNvSpPr txBox="1"/>
          <p:nvPr/>
        </p:nvSpPr>
        <p:spPr>
          <a:xfrm>
            <a:off x="3359438" y="1628149"/>
            <a:ext cx="289560" cy="153888"/>
          </a:xfrm>
          <a:prstGeom prst="rect">
            <a:avLst/>
          </a:prstGeom>
          <a:solidFill>
            <a:schemeClr val="bg1"/>
          </a:solidFill>
        </p:spPr>
        <p:txBody>
          <a:bodyPr wrap="square" lIns="0" tIns="0" rIns="0" bIns="0" rtlCol="0">
            <a:spAutoFit/>
          </a:bodyPr>
          <a:lstStyle/>
          <a:p>
            <a:pPr algn="l"/>
            <a:r>
              <a:rPr lang="ja-JP" altLang="en-US" sz="1000" dirty="0"/>
              <a:t>及び</a:t>
            </a:r>
            <a:endParaRPr lang="en-US" sz="600" dirty="0"/>
          </a:p>
        </p:txBody>
      </p:sp>
      <p:sp>
        <p:nvSpPr>
          <p:cNvPr id="16" name="TextBox 15">
            <a:extLst>
              <a:ext uri="{FF2B5EF4-FFF2-40B4-BE49-F238E27FC236}">
                <a16:creationId xmlns:a16="http://schemas.microsoft.com/office/drawing/2014/main" id="{AAAA1B38-762C-7B96-1A07-149EA51F947C}"/>
              </a:ext>
            </a:extLst>
          </p:cNvPr>
          <p:cNvSpPr txBox="1"/>
          <p:nvPr/>
        </p:nvSpPr>
        <p:spPr>
          <a:xfrm>
            <a:off x="3041938" y="2131713"/>
            <a:ext cx="756920"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百万</a:t>
            </a:r>
            <a:endParaRPr lang="en-US" sz="600" dirty="0">
              <a:latin typeface="Yu Gothic" panose="020B0400000000000000" pitchFamily="34" charset="-128"/>
              <a:ea typeface="Yu Gothic" panose="020B0400000000000000" pitchFamily="34" charset="-128"/>
            </a:endParaRPr>
          </a:p>
        </p:txBody>
      </p:sp>
      <p:sp>
        <p:nvSpPr>
          <p:cNvPr id="17" name="TextBox 16">
            <a:extLst>
              <a:ext uri="{FF2B5EF4-FFF2-40B4-BE49-F238E27FC236}">
                <a16:creationId xmlns:a16="http://schemas.microsoft.com/office/drawing/2014/main" id="{946ED3F9-A896-6746-C2B9-19DD4F81769E}"/>
              </a:ext>
            </a:extLst>
          </p:cNvPr>
          <p:cNvSpPr txBox="1"/>
          <p:nvPr/>
        </p:nvSpPr>
        <p:spPr>
          <a:xfrm>
            <a:off x="3090789" y="2365810"/>
            <a:ext cx="706120"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百万</a:t>
            </a:r>
            <a:endParaRPr lang="en-US" sz="600" dirty="0">
              <a:latin typeface="Yu Gothic" panose="020B0400000000000000" pitchFamily="34" charset="-128"/>
              <a:ea typeface="Yu Gothic" panose="020B0400000000000000" pitchFamily="34" charset="-128"/>
            </a:endParaRPr>
          </a:p>
        </p:txBody>
      </p:sp>
      <p:sp>
        <p:nvSpPr>
          <p:cNvPr id="18" name="TextBox 17">
            <a:extLst>
              <a:ext uri="{FF2B5EF4-FFF2-40B4-BE49-F238E27FC236}">
                <a16:creationId xmlns:a16="http://schemas.microsoft.com/office/drawing/2014/main" id="{9BEB0DA4-4E3E-013C-D71A-A9B92C343579}"/>
              </a:ext>
            </a:extLst>
          </p:cNvPr>
          <p:cNvSpPr txBox="1"/>
          <p:nvPr/>
        </p:nvSpPr>
        <p:spPr>
          <a:xfrm>
            <a:off x="2963198" y="2802877"/>
            <a:ext cx="428278"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年間</a:t>
            </a:r>
            <a:endParaRPr lang="en-US" sz="1000" dirty="0">
              <a:latin typeface="Yu Gothic" panose="020B0400000000000000" pitchFamily="34" charset="-128"/>
              <a:ea typeface="Yu Gothic" panose="020B0400000000000000" pitchFamily="34" charset="-128"/>
            </a:endParaRPr>
          </a:p>
        </p:txBody>
      </p:sp>
      <p:sp>
        <p:nvSpPr>
          <p:cNvPr id="19" name="TextBox 18">
            <a:extLst>
              <a:ext uri="{FF2B5EF4-FFF2-40B4-BE49-F238E27FC236}">
                <a16:creationId xmlns:a16="http://schemas.microsoft.com/office/drawing/2014/main" id="{F946E37E-8A7E-96A1-7B97-94D4F977F633}"/>
              </a:ext>
            </a:extLst>
          </p:cNvPr>
          <p:cNvSpPr txBox="1"/>
          <p:nvPr/>
        </p:nvSpPr>
        <p:spPr>
          <a:xfrm>
            <a:off x="2846372" y="3067122"/>
            <a:ext cx="706119"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該当しない</a:t>
            </a:r>
            <a:endParaRPr lang="en-US" sz="600" dirty="0">
              <a:latin typeface="Yu Gothic" panose="020B0400000000000000" pitchFamily="34" charset="-128"/>
              <a:ea typeface="Yu Gothic" panose="020B0400000000000000" pitchFamily="34" charset="-128"/>
            </a:endParaRPr>
          </a:p>
        </p:txBody>
      </p:sp>
      <p:sp>
        <p:nvSpPr>
          <p:cNvPr id="20" name="TextBox 19">
            <a:extLst>
              <a:ext uri="{FF2B5EF4-FFF2-40B4-BE49-F238E27FC236}">
                <a16:creationId xmlns:a16="http://schemas.microsoft.com/office/drawing/2014/main" id="{EDAEB317-722A-BB88-EC67-554D3261C3D0}"/>
              </a:ext>
            </a:extLst>
          </p:cNvPr>
          <p:cNvSpPr txBox="1"/>
          <p:nvPr/>
        </p:nvSpPr>
        <p:spPr>
          <a:xfrm>
            <a:off x="4572000" y="1631088"/>
            <a:ext cx="487680" cy="153888"/>
          </a:xfrm>
          <a:prstGeom prst="rect">
            <a:avLst/>
          </a:prstGeom>
          <a:solidFill>
            <a:schemeClr val="bg1"/>
          </a:solidFill>
        </p:spPr>
        <p:txBody>
          <a:bodyPr wrap="square" lIns="0" tIns="0" rIns="0" bIns="0" rtlCol="0">
            <a:spAutoFit/>
          </a:bodyPr>
          <a:lstStyle/>
          <a:p>
            <a:pPr algn="l"/>
            <a:r>
              <a:rPr lang="ja-JP" altLang="en-US" sz="1000" dirty="0"/>
              <a:t>及び</a:t>
            </a:r>
            <a:endParaRPr lang="en-US" sz="1000" dirty="0"/>
          </a:p>
        </p:txBody>
      </p:sp>
      <p:sp>
        <p:nvSpPr>
          <p:cNvPr id="21" name="TextBox 20">
            <a:extLst>
              <a:ext uri="{FF2B5EF4-FFF2-40B4-BE49-F238E27FC236}">
                <a16:creationId xmlns:a16="http://schemas.microsoft.com/office/drawing/2014/main" id="{8967D480-1A9D-609F-325D-1CEA133E153D}"/>
              </a:ext>
            </a:extLst>
          </p:cNvPr>
          <p:cNvSpPr txBox="1"/>
          <p:nvPr/>
        </p:nvSpPr>
        <p:spPr>
          <a:xfrm>
            <a:off x="5839460" y="1633241"/>
            <a:ext cx="350520" cy="153888"/>
          </a:xfrm>
          <a:prstGeom prst="rect">
            <a:avLst/>
          </a:prstGeom>
          <a:solidFill>
            <a:schemeClr val="bg1"/>
          </a:solidFill>
        </p:spPr>
        <p:txBody>
          <a:bodyPr wrap="square" lIns="0" tIns="0" rIns="0" bIns="0" rtlCol="0">
            <a:spAutoFit/>
          </a:bodyPr>
          <a:lstStyle/>
          <a:p>
            <a:pPr algn="l"/>
            <a:r>
              <a:rPr lang="ja-JP" altLang="en-US" sz="1000" dirty="0"/>
              <a:t>及び</a:t>
            </a:r>
            <a:endParaRPr lang="en-US" sz="600" dirty="0"/>
          </a:p>
        </p:txBody>
      </p:sp>
      <p:sp>
        <p:nvSpPr>
          <p:cNvPr id="22" name="TextBox 21">
            <a:extLst>
              <a:ext uri="{FF2B5EF4-FFF2-40B4-BE49-F238E27FC236}">
                <a16:creationId xmlns:a16="http://schemas.microsoft.com/office/drawing/2014/main" id="{C7F9ACEC-1F2E-5DBD-D85E-B4059762878A}"/>
              </a:ext>
            </a:extLst>
          </p:cNvPr>
          <p:cNvSpPr txBox="1"/>
          <p:nvPr/>
        </p:nvSpPr>
        <p:spPr>
          <a:xfrm>
            <a:off x="4283407" y="2105532"/>
            <a:ext cx="756920"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百万</a:t>
            </a:r>
            <a:endParaRPr lang="en-US" sz="600" dirty="0">
              <a:latin typeface="Yu Gothic" panose="020B0400000000000000" pitchFamily="34" charset="-128"/>
              <a:ea typeface="Yu Gothic" panose="020B0400000000000000" pitchFamily="34" charset="-128"/>
            </a:endParaRPr>
          </a:p>
        </p:txBody>
      </p:sp>
      <p:sp>
        <p:nvSpPr>
          <p:cNvPr id="23" name="TextBox 22">
            <a:extLst>
              <a:ext uri="{FF2B5EF4-FFF2-40B4-BE49-F238E27FC236}">
                <a16:creationId xmlns:a16="http://schemas.microsoft.com/office/drawing/2014/main" id="{85A890AB-34F7-E44C-B726-08EDE9E7B2AC}"/>
              </a:ext>
            </a:extLst>
          </p:cNvPr>
          <p:cNvSpPr txBox="1"/>
          <p:nvPr/>
        </p:nvSpPr>
        <p:spPr>
          <a:xfrm>
            <a:off x="4368800" y="2355403"/>
            <a:ext cx="756920"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百万</a:t>
            </a:r>
            <a:endParaRPr lang="en-US" sz="600" dirty="0">
              <a:latin typeface="Yu Gothic" panose="020B0400000000000000" pitchFamily="34" charset="-128"/>
              <a:ea typeface="Yu Gothic" panose="020B0400000000000000" pitchFamily="34" charset="-128"/>
            </a:endParaRPr>
          </a:p>
        </p:txBody>
      </p:sp>
      <p:sp>
        <p:nvSpPr>
          <p:cNvPr id="24" name="TextBox 23">
            <a:extLst>
              <a:ext uri="{FF2B5EF4-FFF2-40B4-BE49-F238E27FC236}">
                <a16:creationId xmlns:a16="http://schemas.microsoft.com/office/drawing/2014/main" id="{04F089E8-324D-5022-87F8-B82D97196D7D}"/>
              </a:ext>
            </a:extLst>
          </p:cNvPr>
          <p:cNvSpPr txBox="1"/>
          <p:nvPr/>
        </p:nvSpPr>
        <p:spPr>
          <a:xfrm>
            <a:off x="5510618" y="2108987"/>
            <a:ext cx="756920"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百万</a:t>
            </a:r>
            <a:endParaRPr lang="en-US" sz="600" dirty="0">
              <a:latin typeface="Yu Gothic" panose="020B0400000000000000" pitchFamily="34" charset="-128"/>
              <a:ea typeface="Yu Gothic" panose="020B0400000000000000" pitchFamily="34" charset="-128"/>
            </a:endParaRPr>
          </a:p>
        </p:txBody>
      </p:sp>
      <p:sp>
        <p:nvSpPr>
          <p:cNvPr id="25" name="TextBox 24">
            <a:extLst>
              <a:ext uri="{FF2B5EF4-FFF2-40B4-BE49-F238E27FC236}">
                <a16:creationId xmlns:a16="http://schemas.microsoft.com/office/drawing/2014/main" id="{110BBA80-6F25-9897-D639-91C25CB637C1}"/>
              </a:ext>
            </a:extLst>
          </p:cNvPr>
          <p:cNvSpPr txBox="1"/>
          <p:nvPr/>
        </p:nvSpPr>
        <p:spPr>
          <a:xfrm>
            <a:off x="5510618" y="2368192"/>
            <a:ext cx="756920"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百万</a:t>
            </a:r>
            <a:endParaRPr lang="en-US" sz="600" dirty="0">
              <a:latin typeface="Yu Gothic" panose="020B0400000000000000" pitchFamily="34" charset="-128"/>
              <a:ea typeface="Yu Gothic" panose="020B0400000000000000" pitchFamily="34" charset="-128"/>
            </a:endParaRPr>
          </a:p>
        </p:txBody>
      </p:sp>
      <p:sp>
        <p:nvSpPr>
          <p:cNvPr id="26" name="TextBox 25">
            <a:extLst>
              <a:ext uri="{FF2B5EF4-FFF2-40B4-BE49-F238E27FC236}">
                <a16:creationId xmlns:a16="http://schemas.microsoft.com/office/drawing/2014/main" id="{987EED86-46D0-5B9E-C5DC-EBD93C8E8581}"/>
              </a:ext>
            </a:extLst>
          </p:cNvPr>
          <p:cNvSpPr txBox="1"/>
          <p:nvPr/>
        </p:nvSpPr>
        <p:spPr>
          <a:xfrm>
            <a:off x="4353560" y="3038559"/>
            <a:ext cx="706120"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百万＊</a:t>
            </a:r>
            <a:endParaRPr lang="en-US" sz="600" dirty="0">
              <a:latin typeface="Yu Gothic" panose="020B0400000000000000" pitchFamily="34" charset="-128"/>
              <a:ea typeface="Yu Gothic" panose="020B0400000000000000" pitchFamily="34" charset="-128"/>
            </a:endParaRPr>
          </a:p>
        </p:txBody>
      </p:sp>
      <p:sp>
        <p:nvSpPr>
          <p:cNvPr id="27" name="TextBox 26">
            <a:extLst>
              <a:ext uri="{FF2B5EF4-FFF2-40B4-BE49-F238E27FC236}">
                <a16:creationId xmlns:a16="http://schemas.microsoft.com/office/drawing/2014/main" id="{E9FA5397-2259-2E9B-388A-702D5DDFC3EB}"/>
              </a:ext>
            </a:extLst>
          </p:cNvPr>
          <p:cNvSpPr txBox="1"/>
          <p:nvPr/>
        </p:nvSpPr>
        <p:spPr>
          <a:xfrm>
            <a:off x="4086286" y="2829802"/>
            <a:ext cx="597476" cy="153888"/>
          </a:xfrm>
          <a:prstGeom prst="rect">
            <a:avLst/>
          </a:prstGeom>
          <a:solidFill>
            <a:schemeClr val="bg1"/>
          </a:solidFill>
        </p:spPr>
        <p:txBody>
          <a:bodyPr wrap="square" lIns="0" tIns="0" rIns="0" bIns="0" rtlCol="0">
            <a:spAutoFit/>
          </a:bodyPr>
          <a:lstStyle/>
          <a:p>
            <a:pPr algn="l"/>
            <a:r>
              <a:rPr lang="ja-JP" altLang="en-US" sz="1000" dirty="0"/>
              <a:t>該当せず</a:t>
            </a:r>
            <a:endParaRPr lang="en-US" sz="600" dirty="0"/>
          </a:p>
        </p:txBody>
      </p:sp>
      <p:sp>
        <p:nvSpPr>
          <p:cNvPr id="28" name="TextBox 27">
            <a:extLst>
              <a:ext uri="{FF2B5EF4-FFF2-40B4-BE49-F238E27FC236}">
                <a16:creationId xmlns:a16="http://schemas.microsoft.com/office/drawing/2014/main" id="{658C0F8A-28C7-1528-468C-D925E2335402}"/>
              </a:ext>
            </a:extLst>
          </p:cNvPr>
          <p:cNvSpPr txBox="1"/>
          <p:nvPr/>
        </p:nvSpPr>
        <p:spPr>
          <a:xfrm>
            <a:off x="5317545" y="2803054"/>
            <a:ext cx="756919"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該当しない</a:t>
            </a:r>
            <a:endParaRPr lang="en-US" sz="600" dirty="0">
              <a:latin typeface="Yu Gothic" panose="020B0400000000000000" pitchFamily="34" charset="-128"/>
              <a:ea typeface="Yu Gothic" panose="020B0400000000000000" pitchFamily="34" charset="-128"/>
            </a:endParaRPr>
          </a:p>
        </p:txBody>
      </p:sp>
      <p:sp>
        <p:nvSpPr>
          <p:cNvPr id="32" name="TextBox 31">
            <a:extLst>
              <a:ext uri="{FF2B5EF4-FFF2-40B4-BE49-F238E27FC236}">
                <a16:creationId xmlns:a16="http://schemas.microsoft.com/office/drawing/2014/main" id="{8D0E4CF4-BFD6-1958-DEE4-8D2537098663}"/>
              </a:ext>
            </a:extLst>
          </p:cNvPr>
          <p:cNvSpPr txBox="1"/>
          <p:nvPr/>
        </p:nvSpPr>
        <p:spPr>
          <a:xfrm>
            <a:off x="4046052" y="2814646"/>
            <a:ext cx="706119"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該当しない</a:t>
            </a:r>
            <a:endParaRPr lang="en-US" sz="600" dirty="0">
              <a:latin typeface="Yu Gothic" panose="020B0400000000000000" pitchFamily="34" charset="-128"/>
              <a:ea typeface="Yu Gothic" panose="020B0400000000000000" pitchFamily="34" charset="-128"/>
            </a:endParaRPr>
          </a:p>
        </p:txBody>
      </p:sp>
      <p:sp>
        <p:nvSpPr>
          <p:cNvPr id="33" name="TextBox 32">
            <a:extLst>
              <a:ext uri="{FF2B5EF4-FFF2-40B4-BE49-F238E27FC236}">
                <a16:creationId xmlns:a16="http://schemas.microsoft.com/office/drawing/2014/main" id="{9B8E098A-8D66-C073-FC60-2E78691B6637}"/>
              </a:ext>
            </a:extLst>
          </p:cNvPr>
          <p:cNvSpPr txBox="1"/>
          <p:nvPr/>
        </p:nvSpPr>
        <p:spPr>
          <a:xfrm>
            <a:off x="5317545" y="3065956"/>
            <a:ext cx="756919"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該当しない</a:t>
            </a:r>
            <a:endParaRPr lang="en-US" sz="600" dirty="0">
              <a:latin typeface="Yu Gothic" panose="020B0400000000000000" pitchFamily="34" charset="-128"/>
              <a:ea typeface="Yu Gothic" panose="020B0400000000000000" pitchFamily="34" charset="-128"/>
            </a:endParaRPr>
          </a:p>
        </p:txBody>
      </p:sp>
      <p:sp>
        <p:nvSpPr>
          <p:cNvPr id="34" name="TextBox 33">
            <a:extLst>
              <a:ext uri="{FF2B5EF4-FFF2-40B4-BE49-F238E27FC236}">
                <a16:creationId xmlns:a16="http://schemas.microsoft.com/office/drawing/2014/main" id="{61D8DE75-3A8C-57D3-D587-DA9DA58DD28A}"/>
              </a:ext>
            </a:extLst>
          </p:cNvPr>
          <p:cNvSpPr txBox="1"/>
          <p:nvPr/>
        </p:nvSpPr>
        <p:spPr>
          <a:xfrm>
            <a:off x="1931427" y="4862017"/>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35" name="TextBox 34">
            <a:extLst>
              <a:ext uri="{FF2B5EF4-FFF2-40B4-BE49-F238E27FC236}">
                <a16:creationId xmlns:a16="http://schemas.microsoft.com/office/drawing/2014/main" id="{01AC1495-619D-10DC-784A-8983C592AB64}"/>
              </a:ext>
            </a:extLst>
          </p:cNvPr>
          <p:cNvSpPr txBox="1"/>
          <p:nvPr/>
        </p:nvSpPr>
        <p:spPr>
          <a:xfrm>
            <a:off x="971766" y="4880439"/>
            <a:ext cx="398469" cy="84617"/>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アンソニー</a:t>
            </a:r>
            <a:endParaRPr lang="en-US" sz="600" dirty="0">
              <a:latin typeface="Yu Gothic" panose="020B0400000000000000" pitchFamily="34" charset="-128"/>
              <a:ea typeface="Yu Gothic" panose="020B0400000000000000" pitchFamily="34" charset="-128"/>
            </a:endParaRPr>
          </a:p>
        </p:txBody>
      </p:sp>
      <p:sp>
        <p:nvSpPr>
          <p:cNvPr id="36" name="TextBox 35">
            <a:extLst>
              <a:ext uri="{FF2B5EF4-FFF2-40B4-BE49-F238E27FC236}">
                <a16:creationId xmlns:a16="http://schemas.microsoft.com/office/drawing/2014/main" id="{7F4A2EC4-5CBE-E603-F860-785425D06E46}"/>
              </a:ext>
            </a:extLst>
          </p:cNvPr>
          <p:cNvSpPr txBox="1"/>
          <p:nvPr/>
        </p:nvSpPr>
        <p:spPr>
          <a:xfrm>
            <a:off x="7421943" y="4775234"/>
            <a:ext cx="812800" cy="173566"/>
          </a:xfrm>
          <a:prstGeom prst="rect">
            <a:avLst/>
          </a:prstGeom>
          <a:solidFill>
            <a:schemeClr val="bg1"/>
          </a:solidFill>
        </p:spPr>
        <p:txBody>
          <a:bodyPr wrap="square" lIns="0" tIns="0" rIns="0" bIns="0" rtlCol="0">
            <a:noAutofit/>
          </a:bodyPr>
          <a:lstStyle/>
          <a:p>
            <a:pPr algn="l"/>
            <a:r>
              <a:rPr lang="ja-JP" altLang="en-US" sz="1000" dirty="0">
                <a:solidFill>
                  <a:schemeClr val="accent5">
                    <a:lumMod val="75000"/>
                  </a:schemeClr>
                </a:solidFill>
                <a:latin typeface="Yu Gothic" panose="020B0400000000000000" pitchFamily="34" charset="-128"/>
                <a:ea typeface="Yu Gothic" panose="020B0400000000000000" pitchFamily="34" charset="-128"/>
              </a:rPr>
              <a:t>アンソニー</a:t>
            </a:r>
            <a:endParaRPr lang="en-US" sz="1000" dirty="0">
              <a:solidFill>
                <a:schemeClr val="accent5">
                  <a:lumMod val="75000"/>
                </a:schemeClr>
              </a:solidFill>
              <a:latin typeface="Yu Gothic" panose="020B0400000000000000" pitchFamily="34" charset="-128"/>
              <a:ea typeface="Yu Gothic" panose="020B0400000000000000" pitchFamily="34" charset="-128"/>
            </a:endParaRPr>
          </a:p>
        </p:txBody>
      </p:sp>
      <p:sp>
        <p:nvSpPr>
          <p:cNvPr id="37" name="TextBox 36">
            <a:extLst>
              <a:ext uri="{FF2B5EF4-FFF2-40B4-BE49-F238E27FC236}">
                <a16:creationId xmlns:a16="http://schemas.microsoft.com/office/drawing/2014/main" id="{DC31E5AA-EA48-A09F-3808-EDDD7DF5CB12}"/>
              </a:ext>
            </a:extLst>
          </p:cNvPr>
          <p:cNvSpPr txBox="1"/>
          <p:nvPr/>
        </p:nvSpPr>
        <p:spPr>
          <a:xfrm>
            <a:off x="7446435" y="4948800"/>
            <a:ext cx="1587498" cy="103040"/>
          </a:xfrm>
          <a:prstGeom prst="rect">
            <a:avLst/>
          </a:prstGeom>
          <a:solidFill>
            <a:schemeClr val="bg1"/>
          </a:solidFill>
        </p:spPr>
        <p:txBody>
          <a:bodyPr wrap="square" lIns="0" tIns="0" rIns="0" bIns="0" rtlCol="0">
            <a:noAutofit/>
          </a:bodyPr>
          <a:lstStyle/>
          <a:p>
            <a:pPr algn="l"/>
            <a:r>
              <a:rPr lang="ja-JP" altLang="en-US" sz="600" dirty="0">
                <a:solidFill>
                  <a:schemeClr val="accent5">
                    <a:lumMod val="75000"/>
                  </a:schemeClr>
                </a:solidFill>
                <a:latin typeface="Yu Gothic" panose="020B0400000000000000" pitchFamily="34" charset="-128"/>
                <a:ea typeface="Yu Gothic" panose="020B0400000000000000" pitchFamily="34" charset="-128"/>
              </a:rPr>
              <a:t>企業法法律事務所</a:t>
            </a:r>
            <a:endParaRPr lang="en-US" sz="600" dirty="0">
              <a:solidFill>
                <a:schemeClr val="accent5">
                  <a:lumMod val="75000"/>
                </a:schemeClr>
              </a:solidFill>
              <a:latin typeface="Yu Gothic" panose="020B0400000000000000" pitchFamily="34" charset="-128"/>
              <a:ea typeface="Yu Gothic" panose="020B0400000000000000"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7" name="Google Shape;167;p33"/>
          <p:cNvSpPr txBox="1"/>
          <p:nvPr/>
        </p:nvSpPr>
        <p:spPr>
          <a:xfrm>
            <a:off x="9379324" y="3200400"/>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68" name="Google Shape;168;p33"/>
          <p:cNvPicPr preferRelativeResize="0"/>
          <p:nvPr/>
        </p:nvPicPr>
        <p:blipFill rotWithShape="1">
          <a:blip r:embed="rId3">
            <a:alphaModFix/>
          </a:blip>
          <a:srcRect/>
          <a:stretch/>
        </p:blipFill>
        <p:spPr>
          <a:xfrm>
            <a:off x="415159" y="1608465"/>
            <a:ext cx="6494761" cy="2969223"/>
          </a:xfrm>
          <a:prstGeom prst="rect">
            <a:avLst/>
          </a:prstGeom>
          <a:noFill/>
          <a:ln>
            <a:noFill/>
          </a:ln>
        </p:spPr>
      </p:pic>
      <p:sp>
        <p:nvSpPr>
          <p:cNvPr id="169" name="Google Shape;169;p33"/>
          <p:cNvSpPr txBox="1"/>
          <p:nvPr/>
        </p:nvSpPr>
        <p:spPr>
          <a:xfrm>
            <a:off x="7063145" y="1006326"/>
            <a:ext cx="1855694" cy="1723508"/>
          </a:xfrm>
          <a:prstGeom prst="rect">
            <a:avLst/>
          </a:prstGeom>
          <a:noFill/>
          <a:ln>
            <a:noFill/>
          </a:ln>
        </p:spPr>
        <p:txBody>
          <a:bodyPr spcFirstLastPara="1" wrap="square" lIns="91425" tIns="45700" rIns="91425" bIns="45700" anchor="t" anchorCtr="0">
            <a:spAutoFit/>
          </a:bodyPr>
          <a:lstStyle/>
          <a:p>
            <a:r>
              <a:rPr lang="ja-JP" altLang="en-US" sz="700" dirty="0">
                <a:latin typeface="Yu Gothic" panose="020B0400000000000000" pitchFamily="34" charset="-128"/>
                <a:ea typeface="Yu Gothic" panose="020B0400000000000000" pitchFamily="34" charset="-128"/>
              </a:rPr>
              <a:t>＊現在トレーディングしている、市場価値の基準のみによって条件をみたしている会社は、上場しているセキュリティの５０００万の市場価格を満たさなければならず、申請前の連続９０トレーディング日の間適用されるビッドプライスを満たさなければならない。</a:t>
            </a:r>
            <a:endParaRPr lang="en-US" sz="700" dirty="0">
              <a:latin typeface="Yu Gothic" panose="020B0400000000000000" pitchFamily="34" charset="-128"/>
              <a:ea typeface="Yu Gothic" panose="020B0400000000000000" pitchFamily="34" charset="-128"/>
            </a:endParaRPr>
          </a:p>
          <a:p>
            <a:pPr marL="0" marR="0" lvl="0" indent="0" algn="l" rtl="0">
              <a:lnSpc>
                <a:spcPct val="100000"/>
              </a:lnSpc>
              <a:spcBef>
                <a:spcPts val="0"/>
              </a:spcBef>
              <a:spcAft>
                <a:spcPts val="0"/>
              </a:spcAft>
              <a:buNone/>
            </a:pPr>
            <a:endParaRPr sz="800" b="0" i="0" u="none" strike="noStrike" cap="none" dirty="0">
              <a:solidFill>
                <a:srgbClr val="000000"/>
              </a:solidFill>
              <a:latin typeface="Yu Gothic" panose="020B0400000000000000" pitchFamily="34" charset="-128"/>
              <a:ea typeface="Yu Gothic" panose="020B0400000000000000" pitchFamily="34" charset="-128"/>
              <a:sym typeface="Arial"/>
            </a:endParaRPr>
          </a:p>
          <a:p>
            <a:pPr algn="l"/>
            <a:r>
              <a:rPr lang="en-US" altLang="ja-JP" sz="700" dirty="0">
                <a:latin typeface="Yu Gothic" panose="020B0400000000000000" pitchFamily="34" charset="-128"/>
                <a:ea typeface="Yu Gothic" panose="020B0400000000000000" pitchFamily="34" charset="-128"/>
              </a:rPr>
              <a:t>** </a:t>
            </a:r>
            <a:r>
              <a:rPr lang="ja-JP" altLang="en-US" sz="700" dirty="0">
                <a:latin typeface="Yu Gothic" panose="020B0400000000000000" pitchFamily="34" charset="-128"/>
                <a:ea typeface="Yu Gothic" panose="020B0400000000000000" pitchFamily="34" charset="-128"/>
              </a:rPr>
              <a:t>クロージングプライスの代替により条件を満たすためには、法人は上記の他の金融及び流動資産の条件に加え、（</a:t>
            </a:r>
            <a:r>
              <a:rPr lang="en-US" altLang="ja-JP" sz="700" dirty="0">
                <a:latin typeface="Yu Gothic" panose="020B0400000000000000" pitchFamily="34" charset="-128"/>
                <a:ea typeface="Yu Gothic" panose="020B0400000000000000" pitchFamily="34" charset="-128"/>
              </a:rPr>
              <a:t>i</a:t>
            </a:r>
            <a:r>
              <a:rPr lang="ja-JP" altLang="en-US" sz="700" dirty="0">
                <a:latin typeface="Yu Gothic" panose="020B0400000000000000" pitchFamily="34" charset="-128"/>
                <a:ea typeface="Yu Gothic" panose="020B0400000000000000" pitchFamily="34" charset="-128"/>
              </a:rPr>
              <a:t>）三年間平均収入米</a:t>
            </a:r>
            <a:r>
              <a:rPr lang="en-US" altLang="ja-JP" sz="700" dirty="0">
                <a:latin typeface="Yu Gothic" panose="020B0400000000000000" pitchFamily="34" charset="-128"/>
                <a:ea typeface="Yu Gothic" panose="020B0400000000000000" pitchFamily="34" charset="-128"/>
              </a:rPr>
              <a:t>600</a:t>
            </a:r>
            <a:r>
              <a:rPr lang="ja-JP" altLang="en-US" sz="700" dirty="0">
                <a:latin typeface="Yu Gothic" panose="020B0400000000000000" pitchFamily="34" charset="-128"/>
                <a:ea typeface="Yu Gothic" panose="020B0400000000000000" pitchFamily="34" charset="-128"/>
              </a:rPr>
              <a:t>万ドル、又は（</a:t>
            </a:r>
            <a:r>
              <a:rPr lang="en-US" altLang="ja-JP" sz="700" dirty="0">
                <a:latin typeface="Yu Gothic" panose="020B0400000000000000" pitchFamily="34" charset="-128"/>
                <a:ea typeface="Yu Gothic" panose="020B0400000000000000" pitchFamily="34" charset="-128"/>
              </a:rPr>
              <a:t>ii</a:t>
            </a:r>
            <a:r>
              <a:rPr lang="ja-JP" altLang="en-US" sz="700" dirty="0">
                <a:latin typeface="Yu Gothic" panose="020B0400000000000000" pitchFamily="34" charset="-128"/>
                <a:ea typeface="Yu Gothic" panose="020B0400000000000000" pitchFamily="34" charset="-128"/>
              </a:rPr>
              <a:t>）純有形資産が米</a:t>
            </a:r>
            <a:r>
              <a:rPr lang="en-US" altLang="ja-JP" sz="700" dirty="0">
                <a:latin typeface="Yu Gothic" panose="020B0400000000000000" pitchFamily="34" charset="-128"/>
                <a:ea typeface="Yu Gothic" panose="020B0400000000000000" pitchFamily="34" charset="-128"/>
              </a:rPr>
              <a:t>500</a:t>
            </a:r>
            <a:r>
              <a:rPr lang="ja-JP" altLang="en-US" sz="700" dirty="0">
                <a:latin typeface="Yu Gothic" panose="020B0400000000000000" pitchFamily="34" charset="-128"/>
                <a:ea typeface="Yu Gothic" panose="020B0400000000000000" pitchFamily="34" charset="-128"/>
              </a:rPr>
              <a:t>万ドルであること、又は</a:t>
            </a:r>
            <a:r>
              <a:rPr lang="en-US" altLang="ja-JP" sz="700" dirty="0">
                <a:latin typeface="Yu Gothic" panose="020B0400000000000000" pitchFamily="34" charset="-128"/>
                <a:ea typeface="Yu Gothic" panose="020B0400000000000000" pitchFamily="34" charset="-128"/>
              </a:rPr>
              <a:t>(iii) </a:t>
            </a:r>
            <a:r>
              <a:rPr lang="ja-JP" altLang="en-US" sz="700" dirty="0">
                <a:latin typeface="Yu Gothic" panose="020B0400000000000000" pitchFamily="34" charset="-128"/>
                <a:ea typeface="Yu Gothic" panose="020B0400000000000000" pitchFamily="34" charset="-128"/>
              </a:rPr>
              <a:t>純有形資産が米</a:t>
            </a:r>
            <a:r>
              <a:rPr lang="en-US" altLang="ja-JP" sz="700" dirty="0">
                <a:latin typeface="Yu Gothic" panose="020B0400000000000000" pitchFamily="34" charset="-128"/>
                <a:ea typeface="Yu Gothic" panose="020B0400000000000000" pitchFamily="34" charset="-128"/>
              </a:rPr>
              <a:t>200</a:t>
            </a:r>
            <a:r>
              <a:rPr lang="ja-JP" altLang="en-US" sz="700" dirty="0">
                <a:latin typeface="Yu Gothic" panose="020B0400000000000000" pitchFamily="34" charset="-128"/>
                <a:ea typeface="Yu Gothic" panose="020B0400000000000000" pitchFamily="34" charset="-128"/>
              </a:rPr>
              <a:t>万ドルで</a:t>
            </a:r>
            <a:r>
              <a:rPr lang="en-US" altLang="ja-JP" sz="700" dirty="0">
                <a:latin typeface="Yu Gothic" panose="020B0400000000000000" pitchFamily="34" charset="-128"/>
                <a:ea typeface="Yu Gothic" panose="020B0400000000000000" pitchFamily="34" charset="-128"/>
              </a:rPr>
              <a:t>3</a:t>
            </a:r>
            <a:r>
              <a:rPr lang="ja-JP" altLang="en-US" sz="700" dirty="0">
                <a:latin typeface="Yu Gothic" panose="020B0400000000000000" pitchFamily="34" charset="-128"/>
                <a:ea typeface="Yu Gothic" panose="020B0400000000000000" pitchFamily="34" charset="-128"/>
              </a:rPr>
              <a:t>年の営業歴を持たなければならない。</a:t>
            </a:r>
            <a:endParaRPr lang="en-US" sz="700" dirty="0">
              <a:latin typeface="Yu Gothic" panose="020B0400000000000000" pitchFamily="34" charset="-128"/>
              <a:ea typeface="Yu Gothic" panose="020B0400000000000000" pitchFamily="34" charset="-128"/>
            </a:endParaRPr>
          </a:p>
        </p:txBody>
      </p:sp>
      <p:pic>
        <p:nvPicPr>
          <p:cNvPr id="170" name="Google Shape;170;p33"/>
          <p:cNvPicPr preferRelativeResize="0"/>
          <p:nvPr/>
        </p:nvPicPr>
        <p:blipFill>
          <a:blip r:embed="rId4">
            <a:alphaModFix/>
          </a:blip>
          <a:stretch>
            <a:fillRect/>
          </a:stretch>
        </p:blipFill>
        <p:spPr>
          <a:xfrm>
            <a:off x="396910" y="1015132"/>
            <a:ext cx="6529293" cy="606888"/>
          </a:xfrm>
          <a:prstGeom prst="rect">
            <a:avLst/>
          </a:prstGeom>
          <a:noFill/>
          <a:ln>
            <a:noFill/>
          </a:ln>
        </p:spPr>
      </p:pic>
      <p:sp>
        <p:nvSpPr>
          <p:cNvPr id="2" name="TextBox 1">
            <a:extLst>
              <a:ext uri="{FF2B5EF4-FFF2-40B4-BE49-F238E27FC236}">
                <a16:creationId xmlns:a16="http://schemas.microsoft.com/office/drawing/2014/main" id="{EADA57F6-048D-FC3F-E5B7-B4CEB7FB24DD}"/>
              </a:ext>
            </a:extLst>
          </p:cNvPr>
          <p:cNvSpPr txBox="1"/>
          <p:nvPr/>
        </p:nvSpPr>
        <p:spPr>
          <a:xfrm>
            <a:off x="467360" y="1666464"/>
            <a:ext cx="1722120"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営業年数</a:t>
            </a:r>
            <a:endParaRPr lang="en-US" sz="600" dirty="0">
              <a:latin typeface="Yu Gothic" panose="020B0400000000000000" pitchFamily="34" charset="-128"/>
              <a:ea typeface="Yu Gothic" panose="020B0400000000000000" pitchFamily="34" charset="-128"/>
            </a:endParaRPr>
          </a:p>
        </p:txBody>
      </p:sp>
      <p:sp>
        <p:nvSpPr>
          <p:cNvPr id="3" name="TextBox 2">
            <a:extLst>
              <a:ext uri="{FF2B5EF4-FFF2-40B4-BE49-F238E27FC236}">
                <a16:creationId xmlns:a16="http://schemas.microsoft.com/office/drawing/2014/main" id="{D8C24AE2-5B7E-68C8-4F88-C7320D7EA2C2}"/>
              </a:ext>
            </a:extLst>
          </p:cNvPr>
          <p:cNvSpPr txBox="1"/>
          <p:nvPr/>
        </p:nvSpPr>
        <p:spPr>
          <a:xfrm>
            <a:off x="2961640" y="1691808"/>
            <a:ext cx="675640"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年間</a:t>
            </a:r>
            <a:endParaRPr lang="en-US" sz="600" dirty="0">
              <a:latin typeface="Yu Gothic" panose="020B0400000000000000" pitchFamily="34" charset="-128"/>
              <a:ea typeface="Yu Gothic" panose="020B0400000000000000" pitchFamily="34" charset="-128"/>
            </a:endParaRPr>
          </a:p>
        </p:txBody>
      </p:sp>
      <p:sp>
        <p:nvSpPr>
          <p:cNvPr id="4" name="TextBox 3">
            <a:extLst>
              <a:ext uri="{FF2B5EF4-FFF2-40B4-BE49-F238E27FC236}">
                <a16:creationId xmlns:a16="http://schemas.microsoft.com/office/drawing/2014/main" id="{5F754DF9-FDB8-422B-B2BB-9AB504FDA8B6}"/>
              </a:ext>
            </a:extLst>
          </p:cNvPr>
          <p:cNvSpPr txBox="1"/>
          <p:nvPr/>
        </p:nvSpPr>
        <p:spPr>
          <a:xfrm>
            <a:off x="4079240" y="1696798"/>
            <a:ext cx="833120" cy="153888"/>
          </a:xfrm>
          <a:prstGeom prst="rect">
            <a:avLst/>
          </a:prstGeom>
          <a:solidFill>
            <a:schemeClr val="bg1"/>
          </a:solidFill>
        </p:spPr>
        <p:txBody>
          <a:bodyPr wrap="square" lIns="0" tIns="0" rIns="0" bIns="0" rtlCol="0">
            <a:spAutoFit/>
          </a:bodyPr>
          <a:lstStyle/>
          <a:p>
            <a:pPr algn="l"/>
            <a:r>
              <a:rPr lang="ja-JP" altLang="en-US" sz="1000" dirty="0"/>
              <a:t>該当せず</a:t>
            </a:r>
            <a:endParaRPr lang="en-US" sz="1000" dirty="0"/>
          </a:p>
        </p:txBody>
      </p:sp>
      <p:sp>
        <p:nvSpPr>
          <p:cNvPr id="10" name="TextBox 9">
            <a:extLst>
              <a:ext uri="{FF2B5EF4-FFF2-40B4-BE49-F238E27FC236}">
                <a16:creationId xmlns:a16="http://schemas.microsoft.com/office/drawing/2014/main" id="{97C28392-C07C-16DD-9EB9-003472F80C66}"/>
              </a:ext>
            </a:extLst>
          </p:cNvPr>
          <p:cNvSpPr txBox="1"/>
          <p:nvPr/>
        </p:nvSpPr>
        <p:spPr>
          <a:xfrm>
            <a:off x="5334596" y="2000500"/>
            <a:ext cx="833120"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該当しない</a:t>
            </a:r>
            <a:endParaRPr lang="en-US" sz="1000" dirty="0">
              <a:latin typeface="Yu Gothic" panose="020B0400000000000000" pitchFamily="34" charset="-128"/>
              <a:ea typeface="Yu Gothic" panose="020B0400000000000000" pitchFamily="34" charset="-128"/>
            </a:endParaRPr>
          </a:p>
        </p:txBody>
      </p:sp>
      <p:sp>
        <p:nvSpPr>
          <p:cNvPr id="11" name="TextBox 10">
            <a:extLst>
              <a:ext uri="{FF2B5EF4-FFF2-40B4-BE49-F238E27FC236}">
                <a16:creationId xmlns:a16="http://schemas.microsoft.com/office/drawing/2014/main" id="{BFF0179E-5428-7E17-362B-175C59A8EC84}"/>
              </a:ext>
            </a:extLst>
          </p:cNvPr>
          <p:cNvSpPr txBox="1"/>
          <p:nvPr/>
        </p:nvSpPr>
        <p:spPr>
          <a:xfrm>
            <a:off x="5381612" y="1674558"/>
            <a:ext cx="757382"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該当しない</a:t>
            </a:r>
            <a:endParaRPr lang="en-US" sz="1000" dirty="0">
              <a:latin typeface="Yu Gothic" panose="020B0400000000000000" pitchFamily="34" charset="-128"/>
              <a:ea typeface="Yu Gothic" panose="020B0400000000000000" pitchFamily="34" charset="-128"/>
            </a:endParaRPr>
          </a:p>
        </p:txBody>
      </p:sp>
      <p:sp>
        <p:nvSpPr>
          <p:cNvPr id="12" name="TextBox 11">
            <a:extLst>
              <a:ext uri="{FF2B5EF4-FFF2-40B4-BE49-F238E27FC236}">
                <a16:creationId xmlns:a16="http://schemas.microsoft.com/office/drawing/2014/main" id="{5633F09C-7B57-3719-EF13-265DB7802782}"/>
              </a:ext>
            </a:extLst>
          </p:cNvPr>
          <p:cNvSpPr txBox="1"/>
          <p:nvPr/>
        </p:nvSpPr>
        <p:spPr>
          <a:xfrm>
            <a:off x="4079240" y="1684132"/>
            <a:ext cx="833120"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該当しない</a:t>
            </a:r>
            <a:endParaRPr lang="en-US" sz="1000" dirty="0">
              <a:latin typeface="Yu Gothic" panose="020B0400000000000000" pitchFamily="34" charset="-128"/>
              <a:ea typeface="Yu Gothic" panose="020B0400000000000000" pitchFamily="34" charset="-128"/>
            </a:endParaRPr>
          </a:p>
        </p:txBody>
      </p:sp>
      <p:sp>
        <p:nvSpPr>
          <p:cNvPr id="13" name="TextBox 12">
            <a:extLst>
              <a:ext uri="{FF2B5EF4-FFF2-40B4-BE49-F238E27FC236}">
                <a16:creationId xmlns:a16="http://schemas.microsoft.com/office/drawing/2014/main" id="{483EA00F-5FDE-AD44-B6EA-1DF25BA4DF8E}"/>
              </a:ext>
            </a:extLst>
          </p:cNvPr>
          <p:cNvSpPr txBox="1"/>
          <p:nvPr/>
        </p:nvSpPr>
        <p:spPr>
          <a:xfrm>
            <a:off x="2816110" y="2005357"/>
            <a:ext cx="833120"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該当しない</a:t>
            </a:r>
            <a:endParaRPr lang="en-US" sz="1000" dirty="0">
              <a:latin typeface="Yu Gothic" panose="020B0400000000000000" pitchFamily="34" charset="-128"/>
              <a:ea typeface="Yu Gothic" panose="020B0400000000000000" pitchFamily="34" charset="-128"/>
            </a:endParaRPr>
          </a:p>
        </p:txBody>
      </p:sp>
      <p:sp>
        <p:nvSpPr>
          <p:cNvPr id="18" name="TextBox 17">
            <a:extLst>
              <a:ext uri="{FF2B5EF4-FFF2-40B4-BE49-F238E27FC236}">
                <a16:creationId xmlns:a16="http://schemas.microsoft.com/office/drawing/2014/main" id="{B98EA25B-B015-578D-8994-C856FADE3CF2}"/>
              </a:ext>
            </a:extLst>
          </p:cNvPr>
          <p:cNvSpPr txBox="1"/>
          <p:nvPr/>
        </p:nvSpPr>
        <p:spPr>
          <a:xfrm>
            <a:off x="1945125" y="4878314"/>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19" name="TextBox 18">
            <a:extLst>
              <a:ext uri="{FF2B5EF4-FFF2-40B4-BE49-F238E27FC236}">
                <a16:creationId xmlns:a16="http://schemas.microsoft.com/office/drawing/2014/main" id="{57411C23-480D-1FEC-1301-3BACD6252C8F}"/>
              </a:ext>
            </a:extLst>
          </p:cNvPr>
          <p:cNvSpPr txBox="1"/>
          <p:nvPr/>
        </p:nvSpPr>
        <p:spPr>
          <a:xfrm>
            <a:off x="971766" y="4880439"/>
            <a:ext cx="398469" cy="84617"/>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アンソニー</a:t>
            </a:r>
            <a:endParaRPr lang="en-US" sz="600" dirty="0">
              <a:latin typeface="Yu Gothic" panose="020B0400000000000000" pitchFamily="34" charset="-128"/>
              <a:ea typeface="Yu Gothic" panose="020B0400000000000000" pitchFamily="34" charset="-128"/>
            </a:endParaRPr>
          </a:p>
        </p:txBody>
      </p:sp>
      <p:sp>
        <p:nvSpPr>
          <p:cNvPr id="20" name="TextBox 19">
            <a:extLst>
              <a:ext uri="{FF2B5EF4-FFF2-40B4-BE49-F238E27FC236}">
                <a16:creationId xmlns:a16="http://schemas.microsoft.com/office/drawing/2014/main" id="{AC440A3F-9CA1-233A-AEA6-50A771946E3D}"/>
              </a:ext>
            </a:extLst>
          </p:cNvPr>
          <p:cNvSpPr txBox="1"/>
          <p:nvPr/>
        </p:nvSpPr>
        <p:spPr>
          <a:xfrm>
            <a:off x="7421943" y="4775234"/>
            <a:ext cx="812800" cy="173566"/>
          </a:xfrm>
          <a:prstGeom prst="rect">
            <a:avLst/>
          </a:prstGeom>
          <a:solidFill>
            <a:schemeClr val="bg1"/>
          </a:solidFill>
        </p:spPr>
        <p:txBody>
          <a:bodyPr wrap="square" lIns="0" tIns="0" rIns="0" bIns="0" rtlCol="0">
            <a:noAutofit/>
          </a:bodyPr>
          <a:lstStyle/>
          <a:p>
            <a:pPr algn="l"/>
            <a:r>
              <a:rPr lang="ja-JP" altLang="en-US" sz="1000" dirty="0">
                <a:solidFill>
                  <a:schemeClr val="accent5">
                    <a:lumMod val="75000"/>
                  </a:schemeClr>
                </a:solidFill>
                <a:latin typeface="Yu Gothic" panose="020B0400000000000000" pitchFamily="34" charset="-128"/>
                <a:ea typeface="Yu Gothic" panose="020B0400000000000000" pitchFamily="34" charset="-128"/>
              </a:rPr>
              <a:t>アンソニー</a:t>
            </a:r>
            <a:endParaRPr lang="en-US" sz="1000" dirty="0">
              <a:solidFill>
                <a:schemeClr val="accent5">
                  <a:lumMod val="75000"/>
                </a:schemeClr>
              </a:solidFill>
              <a:latin typeface="Yu Gothic" panose="020B0400000000000000" pitchFamily="34" charset="-128"/>
              <a:ea typeface="Yu Gothic" panose="020B0400000000000000" pitchFamily="34" charset="-128"/>
            </a:endParaRPr>
          </a:p>
        </p:txBody>
      </p:sp>
      <p:sp>
        <p:nvSpPr>
          <p:cNvPr id="21" name="TextBox 20">
            <a:extLst>
              <a:ext uri="{FF2B5EF4-FFF2-40B4-BE49-F238E27FC236}">
                <a16:creationId xmlns:a16="http://schemas.microsoft.com/office/drawing/2014/main" id="{E5FD5D8C-6695-357C-EA5E-3FEA400F7CC4}"/>
              </a:ext>
            </a:extLst>
          </p:cNvPr>
          <p:cNvSpPr txBox="1"/>
          <p:nvPr/>
        </p:nvSpPr>
        <p:spPr>
          <a:xfrm>
            <a:off x="7446435" y="4948800"/>
            <a:ext cx="1587498" cy="103040"/>
          </a:xfrm>
          <a:prstGeom prst="rect">
            <a:avLst/>
          </a:prstGeom>
          <a:solidFill>
            <a:schemeClr val="bg1"/>
          </a:solidFill>
        </p:spPr>
        <p:txBody>
          <a:bodyPr wrap="square" lIns="0" tIns="0" rIns="0" bIns="0" rtlCol="0">
            <a:noAutofit/>
          </a:bodyPr>
          <a:lstStyle/>
          <a:p>
            <a:pPr algn="l"/>
            <a:r>
              <a:rPr lang="ja-JP" altLang="en-US" sz="600" dirty="0">
                <a:solidFill>
                  <a:schemeClr val="accent5">
                    <a:lumMod val="75000"/>
                  </a:schemeClr>
                </a:solidFill>
                <a:latin typeface="Yu Gothic" panose="020B0400000000000000" pitchFamily="34" charset="-128"/>
                <a:ea typeface="Yu Gothic" panose="020B0400000000000000" pitchFamily="34" charset="-128"/>
              </a:rPr>
              <a:t>企業法法律事務所</a:t>
            </a:r>
            <a:endParaRPr lang="en-US" sz="600" dirty="0">
              <a:solidFill>
                <a:schemeClr val="accent5">
                  <a:lumMod val="75000"/>
                </a:schemeClr>
              </a:solidFill>
              <a:latin typeface="Yu Gothic" panose="020B0400000000000000" pitchFamily="34" charset="-128"/>
              <a:ea typeface="Yu Gothic" panose="020B0400000000000000" pitchFamily="34" charset="-128"/>
            </a:endParaRPr>
          </a:p>
        </p:txBody>
      </p:sp>
      <p:sp>
        <p:nvSpPr>
          <p:cNvPr id="23" name="Google Shape;156;p32">
            <a:extLst>
              <a:ext uri="{FF2B5EF4-FFF2-40B4-BE49-F238E27FC236}">
                <a16:creationId xmlns:a16="http://schemas.microsoft.com/office/drawing/2014/main" id="{1669BBEF-36CF-D33F-4A70-BE52F4857996}"/>
              </a:ext>
            </a:extLst>
          </p:cNvPr>
          <p:cNvSpPr txBox="1">
            <a:spLocks noGrp="1"/>
          </p:cNvSpPr>
          <p:nvPr>
            <p:ph type="title"/>
          </p:nvPr>
        </p:nvSpPr>
        <p:spPr>
          <a:xfrm>
            <a:off x="311150" y="115888"/>
            <a:ext cx="8521700" cy="573087"/>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ja-JP" altLang="en-US" dirty="0">
                <a:latin typeface="Yu Gothic" panose="020B0400000000000000" pitchFamily="34" charset="-128"/>
                <a:ea typeface="Yu Gothic" panose="020B0400000000000000" pitchFamily="34" charset="-128"/>
              </a:rPr>
              <a:t>取引所上場条件</a:t>
            </a:r>
            <a:r>
              <a:rPr lang="en" dirty="0">
                <a:latin typeface="Yu Gothic" panose="020B0400000000000000" pitchFamily="34" charset="-128"/>
                <a:ea typeface="Yu Gothic" panose="020B0400000000000000" pitchFamily="34" charset="-128"/>
              </a:rPr>
              <a:t> </a:t>
            </a:r>
            <a:r>
              <a:rPr lang="en" sz="1600" dirty="0">
                <a:latin typeface="Yu Gothic" panose="020B0400000000000000" pitchFamily="34" charset="-128"/>
                <a:ea typeface="Yu Gothic" panose="020B0400000000000000" pitchFamily="34" charset="-128"/>
              </a:rPr>
              <a:t>(</a:t>
            </a:r>
            <a:r>
              <a:rPr lang="ja-JP" altLang="en-US" sz="1600" dirty="0">
                <a:latin typeface="Yu Gothic" panose="020B0400000000000000" pitchFamily="34" charset="-128"/>
                <a:ea typeface="Yu Gothic" panose="020B0400000000000000" pitchFamily="34" charset="-128"/>
              </a:rPr>
              <a:t>続き</a:t>
            </a:r>
            <a:r>
              <a:rPr lang="en" sz="1600" dirty="0">
                <a:latin typeface="Yu Gothic" panose="020B0400000000000000" pitchFamily="34" charset="-128"/>
                <a:ea typeface="Yu Gothic" panose="020B0400000000000000" pitchFamily="34" charset="-128"/>
              </a:rPr>
              <a:t>)</a:t>
            </a:r>
            <a:endParaRPr dirty="0">
              <a:latin typeface="Yu Gothic" panose="020B0400000000000000" pitchFamily="34" charset="-128"/>
              <a:ea typeface="Yu Gothic" panose="020B0400000000000000" pitchFamily="34" charset="-128"/>
            </a:endParaRPr>
          </a:p>
        </p:txBody>
      </p:sp>
      <p:sp>
        <p:nvSpPr>
          <p:cNvPr id="24" name="TextBox 23">
            <a:extLst>
              <a:ext uri="{FF2B5EF4-FFF2-40B4-BE49-F238E27FC236}">
                <a16:creationId xmlns:a16="http://schemas.microsoft.com/office/drawing/2014/main" id="{7173DF25-2C14-36EC-9652-9AE519B13EBB}"/>
              </a:ext>
            </a:extLst>
          </p:cNvPr>
          <p:cNvSpPr txBox="1"/>
          <p:nvPr/>
        </p:nvSpPr>
        <p:spPr>
          <a:xfrm>
            <a:off x="467360" y="2000500"/>
            <a:ext cx="2205502" cy="240282"/>
          </a:xfrm>
          <a:prstGeom prst="rect">
            <a:avLst/>
          </a:prstGeom>
          <a:solidFill>
            <a:schemeClr val="bg1"/>
          </a:solidFill>
        </p:spPr>
        <p:txBody>
          <a:bodyPr wrap="square" lIns="0" tIns="0" rIns="0" bIns="0" rtlCol="0">
            <a:noAutofit/>
          </a:bodyPr>
          <a:lstStyle/>
          <a:p>
            <a:pPr algn="l"/>
            <a:endParaRPr lang="en-US" sz="1000" dirty="0">
              <a:latin typeface="Yu Gothic" panose="020B0400000000000000" pitchFamily="34" charset="-128"/>
              <a:ea typeface="Yu Gothic" panose="020B0400000000000000" pitchFamily="34" charset="-128"/>
            </a:endParaRPr>
          </a:p>
        </p:txBody>
      </p:sp>
      <p:sp>
        <p:nvSpPr>
          <p:cNvPr id="25" name="TextBox 24">
            <a:extLst>
              <a:ext uri="{FF2B5EF4-FFF2-40B4-BE49-F238E27FC236}">
                <a16:creationId xmlns:a16="http://schemas.microsoft.com/office/drawing/2014/main" id="{A9C3F3A5-1C6E-8FFF-2B78-BD49620A1C6F}"/>
              </a:ext>
            </a:extLst>
          </p:cNvPr>
          <p:cNvSpPr txBox="1"/>
          <p:nvPr/>
        </p:nvSpPr>
        <p:spPr>
          <a:xfrm>
            <a:off x="480912" y="2039924"/>
            <a:ext cx="2263574"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上場されるセキュリティーの市場価値</a:t>
            </a:r>
            <a:endParaRPr lang="en-US" sz="600" dirty="0">
              <a:latin typeface="Yu Gothic" panose="020B0400000000000000" pitchFamily="34" charset="-128"/>
              <a:ea typeface="Yu Gothic" panose="020B0400000000000000" pitchFamily="34" charset="-128"/>
            </a:endParaRPr>
          </a:p>
        </p:txBody>
      </p:sp>
      <p:sp>
        <p:nvSpPr>
          <p:cNvPr id="26" name="TextBox 25">
            <a:extLst>
              <a:ext uri="{FF2B5EF4-FFF2-40B4-BE49-F238E27FC236}">
                <a16:creationId xmlns:a16="http://schemas.microsoft.com/office/drawing/2014/main" id="{17D99DD9-0693-2F80-880A-A89ADE2F9293}"/>
              </a:ext>
            </a:extLst>
          </p:cNvPr>
          <p:cNvSpPr txBox="1"/>
          <p:nvPr/>
        </p:nvSpPr>
        <p:spPr>
          <a:xfrm>
            <a:off x="467360" y="2339533"/>
            <a:ext cx="2235647" cy="853517"/>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継続する事業からの純益＠（最新会計年度のもの、又は過去三会計年のうち二つ）</a:t>
            </a:r>
            <a:endParaRPr lang="en-US" sz="1000" dirty="0">
              <a:latin typeface="Yu Gothic" panose="020B0400000000000000" pitchFamily="34" charset="-128"/>
              <a:ea typeface="Yu Gothic" panose="020B0400000000000000" pitchFamily="34" charset="-128"/>
            </a:endParaRPr>
          </a:p>
        </p:txBody>
      </p:sp>
      <p:sp>
        <p:nvSpPr>
          <p:cNvPr id="27" name="TextBox 26">
            <a:extLst>
              <a:ext uri="{FF2B5EF4-FFF2-40B4-BE49-F238E27FC236}">
                <a16:creationId xmlns:a16="http://schemas.microsoft.com/office/drawing/2014/main" id="{A802AB05-1E93-3E02-52AF-13410BD2B994}"/>
              </a:ext>
            </a:extLst>
          </p:cNvPr>
          <p:cNvSpPr txBox="1"/>
          <p:nvPr/>
        </p:nvSpPr>
        <p:spPr>
          <a:xfrm>
            <a:off x="4097276" y="2329600"/>
            <a:ext cx="833120"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該当しない</a:t>
            </a:r>
            <a:endParaRPr lang="en-US" sz="1000" dirty="0">
              <a:latin typeface="Yu Gothic" panose="020B0400000000000000" pitchFamily="34" charset="-128"/>
              <a:ea typeface="Yu Gothic" panose="020B0400000000000000" pitchFamily="34" charset="-128"/>
            </a:endParaRPr>
          </a:p>
        </p:txBody>
      </p:sp>
      <p:sp>
        <p:nvSpPr>
          <p:cNvPr id="28" name="TextBox 27">
            <a:extLst>
              <a:ext uri="{FF2B5EF4-FFF2-40B4-BE49-F238E27FC236}">
                <a16:creationId xmlns:a16="http://schemas.microsoft.com/office/drawing/2014/main" id="{565F4AB7-7307-E18B-1BD9-BE7DBD9E396B}"/>
              </a:ext>
            </a:extLst>
          </p:cNvPr>
          <p:cNvSpPr txBox="1"/>
          <p:nvPr/>
        </p:nvSpPr>
        <p:spPr>
          <a:xfrm>
            <a:off x="2828436" y="2313816"/>
            <a:ext cx="833120"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該当しない</a:t>
            </a:r>
            <a:endParaRPr lang="en-US" sz="1000" dirty="0">
              <a:latin typeface="Yu Gothic" panose="020B0400000000000000" pitchFamily="34" charset="-128"/>
              <a:ea typeface="Yu Gothic" panose="020B0400000000000000" pitchFamily="34" charset="-128"/>
            </a:endParaRPr>
          </a:p>
        </p:txBody>
      </p:sp>
      <p:sp>
        <p:nvSpPr>
          <p:cNvPr id="29" name="TextBox 28">
            <a:extLst>
              <a:ext uri="{FF2B5EF4-FFF2-40B4-BE49-F238E27FC236}">
                <a16:creationId xmlns:a16="http://schemas.microsoft.com/office/drawing/2014/main" id="{FEB5102F-F126-9FEB-9C16-7B5374BAF329}"/>
              </a:ext>
            </a:extLst>
          </p:cNvPr>
          <p:cNvSpPr txBox="1"/>
          <p:nvPr/>
        </p:nvSpPr>
        <p:spPr>
          <a:xfrm>
            <a:off x="467360" y="3284743"/>
            <a:ext cx="2205502" cy="223434"/>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無制限で公開されている株式</a:t>
            </a:r>
            <a:endParaRPr lang="en-US" sz="1000" dirty="0">
              <a:latin typeface="Yu Gothic" panose="020B0400000000000000" pitchFamily="34" charset="-128"/>
              <a:ea typeface="Yu Gothic" panose="020B0400000000000000" pitchFamily="34" charset="-128"/>
            </a:endParaRPr>
          </a:p>
        </p:txBody>
      </p:sp>
      <p:sp>
        <p:nvSpPr>
          <p:cNvPr id="30" name="TextBox 29">
            <a:extLst>
              <a:ext uri="{FF2B5EF4-FFF2-40B4-BE49-F238E27FC236}">
                <a16:creationId xmlns:a16="http://schemas.microsoft.com/office/drawing/2014/main" id="{F48284D1-0ABE-3301-D5C4-7D0AA1FCE044}"/>
              </a:ext>
            </a:extLst>
          </p:cNvPr>
          <p:cNvSpPr txBox="1"/>
          <p:nvPr/>
        </p:nvSpPr>
        <p:spPr>
          <a:xfrm>
            <a:off x="480912" y="3602334"/>
            <a:ext cx="1573976" cy="577780"/>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ビッドプライスまたは</a:t>
            </a:r>
            <a:endParaRPr lang="en-US" altLang="ja-JP" sz="1000" dirty="0">
              <a:latin typeface="Yu Gothic" panose="020B0400000000000000" pitchFamily="34" charset="-128"/>
              <a:ea typeface="Yu Gothic" panose="020B0400000000000000" pitchFamily="34" charset="-128"/>
            </a:endParaRPr>
          </a:p>
          <a:p>
            <a:pPr algn="l"/>
            <a:endParaRPr lang="en-US" altLang="ja-JP" sz="1000" dirty="0">
              <a:latin typeface="Yu Gothic" panose="020B0400000000000000" pitchFamily="34" charset="-128"/>
              <a:ea typeface="Yu Gothic" panose="020B0400000000000000" pitchFamily="34" charset="-128"/>
            </a:endParaRPr>
          </a:p>
          <a:p>
            <a:pPr algn="l"/>
            <a:r>
              <a:rPr lang="ja-JP" altLang="en-US" sz="1000" dirty="0">
                <a:latin typeface="Yu Gothic" panose="020B0400000000000000" pitchFamily="34" charset="-128"/>
                <a:ea typeface="Yu Gothic" panose="020B0400000000000000" pitchFamily="34" charset="-128"/>
              </a:rPr>
              <a:t>クロージングプライス＊＊</a:t>
            </a:r>
            <a:endParaRPr lang="en-US" sz="1000" dirty="0">
              <a:latin typeface="Yu Gothic" panose="020B0400000000000000" pitchFamily="34" charset="-128"/>
              <a:ea typeface="Yu Gothic" panose="020B0400000000000000" pitchFamily="34" charset="-128"/>
            </a:endParaRPr>
          </a:p>
        </p:txBody>
      </p:sp>
      <p:sp>
        <p:nvSpPr>
          <p:cNvPr id="31" name="TextBox 30">
            <a:extLst>
              <a:ext uri="{FF2B5EF4-FFF2-40B4-BE49-F238E27FC236}">
                <a16:creationId xmlns:a16="http://schemas.microsoft.com/office/drawing/2014/main" id="{74F132A0-D503-181B-F937-5150902E3B11}"/>
              </a:ext>
            </a:extLst>
          </p:cNvPr>
          <p:cNvSpPr txBox="1"/>
          <p:nvPr/>
        </p:nvSpPr>
        <p:spPr>
          <a:xfrm>
            <a:off x="467360" y="4286224"/>
            <a:ext cx="1722120" cy="223433"/>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コーポレートガバナンス</a:t>
            </a:r>
            <a:endParaRPr lang="en-US" sz="1000" dirty="0">
              <a:latin typeface="Yu Gothic" panose="020B0400000000000000" pitchFamily="34" charset="-128"/>
              <a:ea typeface="Yu Gothic" panose="020B0400000000000000" pitchFamily="34" charset="-128"/>
            </a:endParaRPr>
          </a:p>
        </p:txBody>
      </p:sp>
      <p:sp>
        <p:nvSpPr>
          <p:cNvPr id="32" name="TextBox 31">
            <a:extLst>
              <a:ext uri="{FF2B5EF4-FFF2-40B4-BE49-F238E27FC236}">
                <a16:creationId xmlns:a16="http://schemas.microsoft.com/office/drawing/2014/main" id="{FCFEFFE8-BAD8-C3C3-29D5-DAB6D891F514}"/>
              </a:ext>
            </a:extLst>
          </p:cNvPr>
          <p:cNvSpPr txBox="1"/>
          <p:nvPr/>
        </p:nvSpPr>
        <p:spPr>
          <a:xfrm>
            <a:off x="2951591" y="3300349"/>
            <a:ext cx="680887" cy="192221"/>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百万</a:t>
            </a:r>
            <a:endParaRPr lang="en-US" sz="1000" dirty="0">
              <a:latin typeface="Yu Gothic" panose="020B0400000000000000" pitchFamily="34" charset="-128"/>
              <a:ea typeface="Yu Gothic" panose="020B0400000000000000" pitchFamily="34" charset="-128"/>
            </a:endParaRPr>
          </a:p>
        </p:txBody>
      </p:sp>
      <p:sp>
        <p:nvSpPr>
          <p:cNvPr id="33" name="TextBox 32">
            <a:extLst>
              <a:ext uri="{FF2B5EF4-FFF2-40B4-BE49-F238E27FC236}">
                <a16:creationId xmlns:a16="http://schemas.microsoft.com/office/drawing/2014/main" id="{E0671F6C-5F82-BA19-00DE-F47FB3802C6A}"/>
              </a:ext>
            </a:extLst>
          </p:cNvPr>
          <p:cNvSpPr txBox="1"/>
          <p:nvPr/>
        </p:nvSpPr>
        <p:spPr>
          <a:xfrm>
            <a:off x="4195829" y="3279346"/>
            <a:ext cx="680887" cy="192221"/>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百万</a:t>
            </a:r>
            <a:endParaRPr lang="en-US" sz="1000" dirty="0">
              <a:latin typeface="Yu Gothic" panose="020B0400000000000000" pitchFamily="34" charset="-128"/>
              <a:ea typeface="Yu Gothic" panose="020B0400000000000000" pitchFamily="34" charset="-128"/>
            </a:endParaRPr>
          </a:p>
        </p:txBody>
      </p:sp>
      <p:sp>
        <p:nvSpPr>
          <p:cNvPr id="34" name="TextBox 33">
            <a:extLst>
              <a:ext uri="{FF2B5EF4-FFF2-40B4-BE49-F238E27FC236}">
                <a16:creationId xmlns:a16="http://schemas.microsoft.com/office/drawing/2014/main" id="{5AE14418-F469-4C93-EA97-4A6F45B193F5}"/>
              </a:ext>
            </a:extLst>
          </p:cNvPr>
          <p:cNvSpPr txBox="1"/>
          <p:nvPr/>
        </p:nvSpPr>
        <p:spPr>
          <a:xfrm>
            <a:off x="5440067" y="3279346"/>
            <a:ext cx="680887" cy="192221"/>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百万</a:t>
            </a:r>
            <a:endParaRPr lang="en-US" sz="1000" dirty="0">
              <a:latin typeface="Yu Gothic" panose="020B0400000000000000" pitchFamily="34" charset="-128"/>
              <a:ea typeface="Yu Gothic" panose="020B0400000000000000" pitchFamily="34" charset="-128"/>
            </a:endParaRPr>
          </a:p>
        </p:txBody>
      </p:sp>
      <p:sp>
        <p:nvSpPr>
          <p:cNvPr id="35" name="TextBox 34">
            <a:extLst>
              <a:ext uri="{FF2B5EF4-FFF2-40B4-BE49-F238E27FC236}">
                <a16:creationId xmlns:a16="http://schemas.microsoft.com/office/drawing/2014/main" id="{D2D9AF9A-CA6F-9A91-B3E6-818D8C26DC0F}"/>
              </a:ext>
            </a:extLst>
          </p:cNvPr>
          <p:cNvSpPr txBox="1"/>
          <p:nvPr/>
        </p:nvSpPr>
        <p:spPr>
          <a:xfrm>
            <a:off x="4353204" y="1995938"/>
            <a:ext cx="680887" cy="192221"/>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百万＊</a:t>
            </a:r>
            <a:endParaRPr lang="en-US" sz="1000" dirty="0">
              <a:latin typeface="Yu Gothic" panose="020B0400000000000000" pitchFamily="34" charset="-128"/>
              <a:ea typeface="Yu Gothic" panose="020B0400000000000000" pitchFamily="34" charset="-128"/>
            </a:endParaRPr>
          </a:p>
        </p:txBody>
      </p:sp>
      <p:sp>
        <p:nvSpPr>
          <p:cNvPr id="36" name="TextBox 35">
            <a:extLst>
              <a:ext uri="{FF2B5EF4-FFF2-40B4-BE49-F238E27FC236}">
                <a16:creationId xmlns:a16="http://schemas.microsoft.com/office/drawing/2014/main" id="{68699418-418A-5C43-AB7B-DC19A0C73442}"/>
              </a:ext>
            </a:extLst>
          </p:cNvPr>
          <p:cNvSpPr txBox="1"/>
          <p:nvPr/>
        </p:nvSpPr>
        <p:spPr>
          <a:xfrm>
            <a:off x="2809804" y="4297569"/>
            <a:ext cx="334185" cy="153888"/>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必要</a:t>
            </a:r>
            <a:endParaRPr lang="en-US" sz="1000" dirty="0">
              <a:latin typeface="Yu Gothic" panose="020B0400000000000000" pitchFamily="34" charset="-128"/>
              <a:ea typeface="Yu Gothic" panose="020B0400000000000000" pitchFamily="34" charset="-128"/>
            </a:endParaRPr>
          </a:p>
        </p:txBody>
      </p:sp>
      <p:sp>
        <p:nvSpPr>
          <p:cNvPr id="37" name="TextBox 36">
            <a:extLst>
              <a:ext uri="{FF2B5EF4-FFF2-40B4-BE49-F238E27FC236}">
                <a16:creationId xmlns:a16="http://schemas.microsoft.com/office/drawing/2014/main" id="{E9A09D9A-EA1B-4EE7-0DF1-160DAACD8337}"/>
              </a:ext>
            </a:extLst>
          </p:cNvPr>
          <p:cNvSpPr txBox="1"/>
          <p:nvPr/>
        </p:nvSpPr>
        <p:spPr>
          <a:xfrm>
            <a:off x="4080439" y="4292059"/>
            <a:ext cx="334185" cy="153888"/>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必要</a:t>
            </a:r>
            <a:endParaRPr lang="en-US" sz="1000" dirty="0">
              <a:latin typeface="Yu Gothic" panose="020B0400000000000000" pitchFamily="34" charset="-128"/>
              <a:ea typeface="Yu Gothic" panose="020B0400000000000000" pitchFamily="34" charset="-128"/>
            </a:endParaRPr>
          </a:p>
        </p:txBody>
      </p:sp>
      <p:sp>
        <p:nvSpPr>
          <p:cNvPr id="38" name="TextBox 37">
            <a:extLst>
              <a:ext uri="{FF2B5EF4-FFF2-40B4-BE49-F238E27FC236}">
                <a16:creationId xmlns:a16="http://schemas.microsoft.com/office/drawing/2014/main" id="{D76009E2-0A8C-54EA-7319-95C09CB41DA5}"/>
              </a:ext>
            </a:extLst>
          </p:cNvPr>
          <p:cNvSpPr txBox="1"/>
          <p:nvPr/>
        </p:nvSpPr>
        <p:spPr>
          <a:xfrm>
            <a:off x="5334596" y="4257496"/>
            <a:ext cx="334185" cy="153888"/>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必要</a:t>
            </a:r>
            <a:endParaRPr lang="en-US" sz="1000" dirty="0">
              <a:latin typeface="Yu Gothic" panose="020B0400000000000000" pitchFamily="34" charset="-128"/>
              <a:ea typeface="Yu Gothic" panose="020B0400000000000000" pitchFamily="34" charset="-128"/>
            </a:endParaRPr>
          </a:p>
        </p:txBody>
      </p:sp>
      <p:sp>
        <p:nvSpPr>
          <p:cNvPr id="39" name="TextBox 38">
            <a:extLst>
              <a:ext uri="{FF2B5EF4-FFF2-40B4-BE49-F238E27FC236}">
                <a16:creationId xmlns:a16="http://schemas.microsoft.com/office/drawing/2014/main" id="{B27F562F-7566-3B58-7B60-B7BE21A79D49}"/>
              </a:ext>
            </a:extLst>
          </p:cNvPr>
          <p:cNvSpPr txBox="1"/>
          <p:nvPr/>
        </p:nvSpPr>
        <p:spPr>
          <a:xfrm>
            <a:off x="499946" y="1094778"/>
            <a:ext cx="960120" cy="153888"/>
          </a:xfrm>
          <a:prstGeom prst="rect">
            <a:avLst/>
          </a:prstGeom>
          <a:solidFill>
            <a:schemeClr val="bg1"/>
          </a:solidFill>
        </p:spPr>
        <p:txBody>
          <a:bodyPr wrap="square" lIns="0" tIns="0" rIns="0" bIns="0" rtlCol="0">
            <a:spAutoFit/>
          </a:bodyPr>
          <a:lstStyle/>
          <a:p>
            <a:pPr algn="l"/>
            <a:r>
              <a:rPr lang="ja-JP" altLang="en-US" sz="600" dirty="0"/>
              <a:t>　　</a:t>
            </a:r>
            <a:r>
              <a:rPr lang="ja-JP" altLang="en-US" sz="1000" dirty="0"/>
              <a:t>条件</a:t>
            </a:r>
            <a:endParaRPr lang="en-US" sz="600" dirty="0"/>
          </a:p>
        </p:txBody>
      </p:sp>
      <p:sp>
        <p:nvSpPr>
          <p:cNvPr id="40" name="TextBox 39">
            <a:extLst>
              <a:ext uri="{FF2B5EF4-FFF2-40B4-BE49-F238E27FC236}">
                <a16:creationId xmlns:a16="http://schemas.microsoft.com/office/drawing/2014/main" id="{677FC23A-851A-B58F-23AD-0742BB532A81}"/>
              </a:ext>
            </a:extLst>
          </p:cNvPr>
          <p:cNvSpPr txBox="1"/>
          <p:nvPr/>
        </p:nvSpPr>
        <p:spPr>
          <a:xfrm>
            <a:off x="2860180" y="1094989"/>
            <a:ext cx="1041400"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エクイティ基準</a:t>
            </a:r>
            <a:endParaRPr lang="en-US" sz="600" dirty="0">
              <a:latin typeface="Yu Gothic" panose="020B0400000000000000" pitchFamily="34" charset="-128"/>
              <a:ea typeface="Yu Gothic" panose="020B0400000000000000" pitchFamily="34" charset="-128"/>
            </a:endParaRPr>
          </a:p>
        </p:txBody>
      </p:sp>
      <p:sp>
        <p:nvSpPr>
          <p:cNvPr id="41" name="TextBox 40">
            <a:extLst>
              <a:ext uri="{FF2B5EF4-FFF2-40B4-BE49-F238E27FC236}">
                <a16:creationId xmlns:a16="http://schemas.microsoft.com/office/drawing/2014/main" id="{587BFB5C-4AF2-731F-3043-748ACC16A54F}"/>
              </a:ext>
            </a:extLst>
          </p:cNvPr>
          <p:cNvSpPr txBox="1"/>
          <p:nvPr/>
        </p:nvSpPr>
        <p:spPr>
          <a:xfrm>
            <a:off x="4099012" y="1064547"/>
            <a:ext cx="1158240" cy="505408"/>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上場されるセキュリティー市場価値の</a:t>
            </a:r>
            <a:endParaRPr lang="en-US" altLang="ja-JP" sz="1000" dirty="0">
              <a:latin typeface="Yu Gothic" panose="020B0400000000000000" pitchFamily="34" charset="-128"/>
              <a:ea typeface="Yu Gothic" panose="020B0400000000000000" pitchFamily="34" charset="-128"/>
            </a:endParaRPr>
          </a:p>
          <a:p>
            <a:pPr algn="l"/>
            <a:r>
              <a:rPr lang="ja-JP" altLang="en-US" sz="1000" dirty="0">
                <a:latin typeface="Yu Gothic" panose="020B0400000000000000" pitchFamily="34" charset="-128"/>
                <a:ea typeface="Yu Gothic" panose="020B0400000000000000" pitchFamily="34" charset="-128"/>
              </a:rPr>
              <a:t>基準</a:t>
            </a:r>
            <a:endParaRPr lang="en-US" sz="1000" dirty="0">
              <a:latin typeface="Yu Gothic" panose="020B0400000000000000" pitchFamily="34" charset="-128"/>
              <a:ea typeface="Yu Gothic" panose="020B0400000000000000" pitchFamily="34" charset="-128"/>
            </a:endParaRPr>
          </a:p>
        </p:txBody>
      </p:sp>
      <p:sp>
        <p:nvSpPr>
          <p:cNvPr id="42" name="TextBox 41">
            <a:extLst>
              <a:ext uri="{FF2B5EF4-FFF2-40B4-BE49-F238E27FC236}">
                <a16:creationId xmlns:a16="http://schemas.microsoft.com/office/drawing/2014/main" id="{F7521331-F895-8C6A-6B1B-EE83E71C700E}"/>
              </a:ext>
            </a:extLst>
          </p:cNvPr>
          <p:cNvSpPr txBox="1"/>
          <p:nvPr/>
        </p:nvSpPr>
        <p:spPr>
          <a:xfrm>
            <a:off x="5348710" y="1079334"/>
            <a:ext cx="863600" cy="387491"/>
          </a:xfrm>
          <a:prstGeom prst="rect">
            <a:avLst/>
          </a:prstGeom>
          <a:solidFill>
            <a:schemeClr val="bg1"/>
          </a:solidFill>
        </p:spPr>
        <p:txBody>
          <a:bodyPr wrap="square" lIns="0" tIns="0" rIns="0" bIns="0" rtlCol="0">
            <a:noAutofit/>
          </a:bodyPr>
          <a:lstStyle/>
          <a:p>
            <a:pPr algn="l"/>
            <a:r>
              <a:rPr lang="en-US" sz="600" dirty="0"/>
              <a:t>j</a:t>
            </a:r>
            <a:r>
              <a:rPr lang="ja-JP" altLang="en-US" sz="1100" dirty="0">
                <a:latin typeface="Yu Gothic" panose="020B0400000000000000" pitchFamily="34" charset="-128"/>
                <a:ea typeface="Yu Gothic" panose="020B0400000000000000" pitchFamily="34" charset="-128"/>
              </a:rPr>
              <a:t>純利益基準</a:t>
            </a:r>
            <a:endParaRPr lang="en-US" sz="600" dirty="0">
              <a:latin typeface="Yu Gothic" panose="020B0400000000000000" pitchFamily="34" charset="-128"/>
              <a:ea typeface="Yu Gothic" panose="020B0400000000000000" pitchFamily="34" charset="-128"/>
            </a:endParaRPr>
          </a:p>
        </p:txBody>
      </p:sp>
      <p:sp>
        <p:nvSpPr>
          <p:cNvPr id="44" name="Google Shape;157;p32">
            <a:extLst>
              <a:ext uri="{FF2B5EF4-FFF2-40B4-BE49-F238E27FC236}">
                <a16:creationId xmlns:a16="http://schemas.microsoft.com/office/drawing/2014/main" id="{56096450-DE39-0D59-3111-20DF16351AE4}"/>
              </a:ext>
            </a:extLst>
          </p:cNvPr>
          <p:cNvSpPr txBox="1">
            <a:spLocks noGrp="1"/>
          </p:cNvSpPr>
          <p:nvPr>
            <p:ph type="body" idx="1"/>
          </p:nvPr>
        </p:nvSpPr>
        <p:spPr>
          <a:xfrm>
            <a:off x="311150" y="574675"/>
            <a:ext cx="8521700" cy="387350"/>
          </a:xfrm>
          <a:prstGeom prst="rect">
            <a:avLst/>
          </a:prstGeom>
          <a:noFill/>
          <a:ln>
            <a:noFill/>
          </a:ln>
        </p:spPr>
        <p:txBody>
          <a:bodyPr spcFirstLastPara="1" wrap="square" lIns="91425" tIns="91425" rIns="91425" bIns="91425" anchor="t" anchorCtr="0">
            <a:noAutofit/>
          </a:bodyPr>
          <a:lstStyle/>
          <a:p>
            <a:pPr marL="0" marR="0" lvl="0" indent="0" algn="l" rtl="0">
              <a:lnSpc>
                <a:spcPct val="107000"/>
              </a:lnSpc>
              <a:spcBef>
                <a:spcPts val="0"/>
              </a:spcBef>
              <a:spcAft>
                <a:spcPts val="800"/>
              </a:spcAft>
              <a:buSzPts val="1800"/>
              <a:buNone/>
            </a:pPr>
            <a:r>
              <a:rPr lang="en" sz="1400" dirty="0">
                <a:latin typeface="Yu Gothic" panose="020B0400000000000000" pitchFamily="34" charset="-128"/>
                <a:ea typeface="Yu Gothic" panose="020B0400000000000000" pitchFamily="34" charset="-128"/>
                <a:cs typeface="Calibri"/>
                <a:sym typeface="Calibri"/>
              </a:rPr>
              <a:t>Nasdaq </a:t>
            </a:r>
            <a:r>
              <a:rPr lang="ja-JP" altLang="en-US" sz="1400" dirty="0">
                <a:latin typeface="Yu Gothic" panose="020B0400000000000000" pitchFamily="34" charset="-128"/>
                <a:ea typeface="Yu Gothic" panose="020B0400000000000000" pitchFamily="34" charset="-128"/>
                <a:cs typeface="Calibri"/>
                <a:sym typeface="Calibri"/>
              </a:rPr>
              <a:t>キャピタルマーケット</a:t>
            </a:r>
            <a:r>
              <a:rPr lang="en" sz="1400" dirty="0">
                <a:latin typeface="Yu Gothic" panose="020B0400000000000000" pitchFamily="34" charset="-128"/>
                <a:ea typeface="Yu Gothic" panose="020B0400000000000000" pitchFamily="34" charset="-128"/>
                <a:cs typeface="Calibri"/>
                <a:sym typeface="Calibri"/>
              </a:rPr>
              <a:t> – </a:t>
            </a:r>
            <a:r>
              <a:rPr lang="ja-JP" altLang="en-US" sz="1400" dirty="0">
                <a:latin typeface="Yu Gothic" panose="020B0400000000000000" pitchFamily="34" charset="-128"/>
                <a:ea typeface="Yu Gothic" panose="020B0400000000000000" pitchFamily="34" charset="-128"/>
                <a:cs typeface="Calibri"/>
                <a:sym typeface="Calibri"/>
              </a:rPr>
              <a:t>数字による</a:t>
            </a:r>
            <a:r>
              <a:rPr lang="en" sz="1400" dirty="0">
                <a:latin typeface="Yu Gothic" panose="020B0400000000000000" pitchFamily="34" charset="-128"/>
                <a:ea typeface="Yu Gothic" panose="020B0400000000000000" pitchFamily="34" charset="-128"/>
                <a:cs typeface="Calibri"/>
                <a:sym typeface="Calibri"/>
              </a:rPr>
              <a:t>:</a:t>
            </a:r>
            <a:endParaRPr dirty="0">
              <a:latin typeface="Yu Gothic" panose="020B0400000000000000" pitchFamily="34" charset="-128"/>
              <a:ea typeface="Yu Gothic" panose="020B0400000000000000"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7" name="Google Shape;177;p34"/>
          <p:cNvSpPr txBox="1"/>
          <p:nvPr/>
        </p:nvSpPr>
        <p:spPr>
          <a:xfrm>
            <a:off x="9379324" y="3200400"/>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78" name="Google Shape;178;p34"/>
          <p:cNvPicPr preferRelativeResize="0"/>
          <p:nvPr/>
        </p:nvPicPr>
        <p:blipFill rotWithShape="1">
          <a:blip r:embed="rId3">
            <a:alphaModFix/>
          </a:blip>
          <a:srcRect/>
          <a:stretch/>
        </p:blipFill>
        <p:spPr>
          <a:xfrm>
            <a:off x="413687" y="1552813"/>
            <a:ext cx="6492327" cy="2974449"/>
          </a:xfrm>
          <a:prstGeom prst="rect">
            <a:avLst/>
          </a:prstGeom>
          <a:noFill/>
          <a:ln>
            <a:noFill/>
          </a:ln>
        </p:spPr>
      </p:pic>
      <p:sp>
        <p:nvSpPr>
          <p:cNvPr id="179" name="Google Shape;179;p34"/>
          <p:cNvSpPr txBox="1"/>
          <p:nvPr/>
        </p:nvSpPr>
        <p:spPr>
          <a:xfrm>
            <a:off x="7105099" y="1064028"/>
            <a:ext cx="1855694" cy="24313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800" b="0" i="0" u="none" strike="noStrike" cap="none" dirty="0">
                <a:solidFill>
                  <a:srgbClr val="000000"/>
                </a:solidFill>
                <a:latin typeface="Arial"/>
                <a:ea typeface="Arial"/>
                <a:cs typeface="Arial"/>
                <a:sym typeface="Arial"/>
              </a:rPr>
              <a:t>*** </a:t>
            </a:r>
            <a:r>
              <a:rPr lang="ja-JP" altLang="en-US" sz="800" b="0" i="0" u="none" strike="noStrike" cap="none" dirty="0">
                <a:solidFill>
                  <a:srgbClr val="000000"/>
                </a:solidFill>
                <a:latin typeface="Yu Gothic" panose="020B0400000000000000" pitchFamily="34" charset="-128"/>
                <a:ea typeface="Yu Gothic" panose="020B0400000000000000" pitchFamily="34" charset="-128"/>
                <a:sym typeface="Arial"/>
              </a:rPr>
              <a:t>いかなる理由であろうとも、リセール規制の対象となっているセキュリティーは一般に所有されている株、一般所有株の市場価格、及びラウンドロット株主の計算から除外されている。さらに、</a:t>
            </a:r>
            <a:r>
              <a:rPr lang="en-US" altLang="ja-JP" sz="800" b="0" i="0" u="none" strike="noStrike" cap="none" dirty="0">
                <a:solidFill>
                  <a:srgbClr val="000000"/>
                </a:solidFill>
                <a:latin typeface="Yu Gothic" panose="020B0400000000000000" pitchFamily="34" charset="-128"/>
                <a:ea typeface="Yu Gothic" panose="020B0400000000000000" pitchFamily="34" charset="-128"/>
                <a:sym typeface="Arial"/>
              </a:rPr>
              <a:t>IM-5101-2</a:t>
            </a:r>
            <a:r>
              <a:rPr lang="ja-JP" altLang="en-US" sz="800" b="0" i="0" u="none" strike="noStrike" cap="none" dirty="0">
                <a:solidFill>
                  <a:srgbClr val="000000"/>
                </a:solidFill>
                <a:latin typeface="Yu Gothic" panose="020B0400000000000000" pitchFamily="34" charset="-128"/>
                <a:ea typeface="Yu Gothic" panose="020B0400000000000000" pitchFamily="34" charset="-128"/>
                <a:sym typeface="Arial"/>
              </a:rPr>
              <a:t>による</a:t>
            </a:r>
            <a:r>
              <a:rPr lang="en-US" altLang="ja-JP" sz="800" b="0" i="0" u="none" strike="noStrike" cap="none" dirty="0">
                <a:solidFill>
                  <a:srgbClr val="000000"/>
                </a:solidFill>
                <a:latin typeface="Yu Gothic" panose="020B0400000000000000" pitchFamily="34" charset="-128"/>
                <a:ea typeface="Yu Gothic" panose="020B0400000000000000" pitchFamily="34" charset="-128"/>
                <a:sym typeface="Arial"/>
              </a:rPr>
              <a:t>SPAC</a:t>
            </a:r>
            <a:r>
              <a:rPr lang="ja-JP" altLang="en-US" sz="800" b="0" i="0" u="none" strike="noStrike" cap="none" dirty="0">
                <a:solidFill>
                  <a:srgbClr val="000000"/>
                </a:solidFill>
                <a:latin typeface="Yu Gothic" panose="020B0400000000000000" pitchFamily="34" charset="-128"/>
                <a:ea typeface="Yu Gothic" panose="020B0400000000000000" pitchFamily="34" charset="-128"/>
                <a:sym typeface="Arial"/>
              </a:rPr>
              <a:t>リスト以外は、最低限必要とされるラウンドロット株主数の少なくとも半数は最低価格米ドル</a:t>
            </a:r>
            <a:r>
              <a:rPr lang="en-US" altLang="ja-JP" sz="800" b="0" i="0" u="none" strike="noStrike" cap="none" dirty="0">
                <a:solidFill>
                  <a:srgbClr val="000000"/>
                </a:solidFill>
                <a:latin typeface="Yu Gothic" panose="020B0400000000000000" pitchFamily="34" charset="-128"/>
                <a:ea typeface="Yu Gothic" panose="020B0400000000000000" pitchFamily="34" charset="-128"/>
                <a:sym typeface="Arial"/>
              </a:rPr>
              <a:t>$</a:t>
            </a:r>
            <a:r>
              <a:rPr lang="en-US" altLang="ja-JP" sz="800" dirty="0">
                <a:latin typeface="Yu Gothic" panose="020B0400000000000000" pitchFamily="34" charset="-128"/>
                <a:ea typeface="Yu Gothic" panose="020B0400000000000000" pitchFamily="34" charset="-128"/>
              </a:rPr>
              <a:t>2,500</a:t>
            </a:r>
            <a:r>
              <a:rPr lang="ja-JP" altLang="en-US" sz="800" dirty="0">
                <a:latin typeface="Yu Gothic" panose="020B0400000000000000" pitchFamily="34" charset="-128"/>
                <a:ea typeface="Yu Gothic" panose="020B0400000000000000" pitchFamily="34" charset="-128"/>
              </a:rPr>
              <a:t>で各自無制限のセキュリティーを保持しなければならない。</a:t>
            </a:r>
            <a:endParaRPr dirty="0"/>
          </a:p>
          <a:p>
            <a:pPr marL="0" marR="0" lvl="0" indent="0" algn="l" rtl="0">
              <a:lnSpc>
                <a:spcPct val="100000"/>
              </a:lnSpc>
              <a:spcBef>
                <a:spcPts val="0"/>
              </a:spcBef>
              <a:spcAft>
                <a:spcPts val="0"/>
              </a:spcAft>
              <a:buNone/>
            </a:pPr>
            <a:endParaRPr sz="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800" b="0" i="0" u="none" strike="noStrike" cap="none" dirty="0">
                <a:solidFill>
                  <a:srgbClr val="000000"/>
                </a:solidFill>
                <a:latin typeface="Arial"/>
                <a:ea typeface="Arial"/>
                <a:cs typeface="Arial"/>
                <a:sym typeface="Arial"/>
              </a:rPr>
              <a:t>**** </a:t>
            </a:r>
            <a:r>
              <a:rPr lang="ja-JP" altLang="en-US" sz="800" b="0" i="0" u="none" strike="noStrike" cap="none" dirty="0">
                <a:solidFill>
                  <a:srgbClr val="000000"/>
                </a:solidFill>
                <a:latin typeface="Yu Gothic" panose="020B0400000000000000" pitchFamily="34" charset="-128"/>
                <a:ea typeface="Yu Gothic" panose="020B0400000000000000" pitchFamily="34" charset="-128"/>
                <a:sym typeface="Arial"/>
              </a:rPr>
              <a:t>法務、会計、監査、アンダーライター費用の払い戻し、</a:t>
            </a:r>
            <a:r>
              <a:rPr lang="en-US" altLang="ja-JP" sz="800" b="0" i="0" u="none" strike="noStrike" cap="none" dirty="0">
                <a:solidFill>
                  <a:srgbClr val="000000"/>
                </a:solidFill>
                <a:latin typeface="Yu Gothic" panose="020B0400000000000000" pitchFamily="34" charset="-128"/>
                <a:ea typeface="Yu Gothic" panose="020B0400000000000000" pitchFamily="34" charset="-128"/>
                <a:sym typeface="Arial"/>
              </a:rPr>
              <a:t>SEC</a:t>
            </a:r>
            <a:r>
              <a:rPr lang="ja-JP" altLang="en-US" sz="800" b="0" i="0" u="none" strike="noStrike" cap="none" dirty="0">
                <a:solidFill>
                  <a:srgbClr val="000000"/>
                </a:solidFill>
                <a:latin typeface="Yu Gothic" panose="020B0400000000000000" pitchFamily="34" charset="-128"/>
                <a:ea typeface="Yu Gothic" panose="020B0400000000000000" pitchFamily="34" charset="-128"/>
                <a:sym typeface="Arial"/>
              </a:rPr>
              <a:t>申請料、出張プレゼンでの出費、</a:t>
            </a:r>
            <a:r>
              <a:rPr lang="en-US" altLang="ja-JP" sz="800" b="0" i="0" u="none" strike="noStrike" cap="none" dirty="0">
                <a:solidFill>
                  <a:srgbClr val="000000"/>
                </a:solidFill>
                <a:latin typeface="Yu Gothic" panose="020B0400000000000000" pitchFamily="34" charset="-128"/>
                <a:ea typeface="Yu Gothic" panose="020B0400000000000000" pitchFamily="34" charset="-128"/>
                <a:sym typeface="Arial"/>
              </a:rPr>
              <a:t>EDGAR</a:t>
            </a:r>
            <a:r>
              <a:rPr lang="ja-JP" altLang="en-US" sz="800" b="0" i="0" u="none" strike="noStrike" cap="none" dirty="0">
                <a:solidFill>
                  <a:srgbClr val="000000"/>
                </a:solidFill>
                <a:latin typeface="Yu Gothic" panose="020B0400000000000000" pitchFamily="34" charset="-128"/>
                <a:ea typeface="Yu Gothic" panose="020B0400000000000000" pitchFamily="34" charset="-128"/>
                <a:sym typeface="Arial"/>
              </a:rPr>
              <a:t>費、</a:t>
            </a:r>
            <a:r>
              <a:rPr lang="en-US" altLang="ja-JP" sz="800" b="0" i="0" u="none" strike="noStrike" cap="none" dirty="0">
                <a:solidFill>
                  <a:srgbClr val="000000"/>
                </a:solidFill>
                <a:latin typeface="Yu Gothic" panose="020B0400000000000000" pitchFamily="34" charset="-128"/>
                <a:ea typeface="Yu Gothic" panose="020B0400000000000000" pitchFamily="34" charset="-128"/>
                <a:sym typeface="Arial"/>
              </a:rPr>
              <a:t>Nasdaq</a:t>
            </a:r>
            <a:r>
              <a:rPr lang="ja-JP" altLang="en-US" sz="800" b="0" i="0" u="none" strike="noStrike" cap="none" dirty="0">
                <a:solidFill>
                  <a:srgbClr val="000000"/>
                </a:solidFill>
                <a:latin typeface="Yu Gothic" panose="020B0400000000000000" pitchFamily="34" charset="-128"/>
                <a:ea typeface="Yu Gothic" panose="020B0400000000000000" pitchFamily="34" charset="-128"/>
                <a:sym typeface="Arial"/>
              </a:rPr>
              <a:t>上場費、</a:t>
            </a:r>
            <a:r>
              <a:rPr lang="en-US" altLang="ja-JP" sz="800" b="0" i="0" u="none" strike="noStrike" cap="none" dirty="0">
                <a:solidFill>
                  <a:srgbClr val="000000"/>
                </a:solidFill>
                <a:latin typeface="Yu Gothic" panose="020B0400000000000000" pitchFamily="34" charset="-128"/>
                <a:ea typeface="Yu Gothic" panose="020B0400000000000000" pitchFamily="34" charset="-128"/>
                <a:sym typeface="Arial"/>
              </a:rPr>
              <a:t>FINRA</a:t>
            </a:r>
            <a:r>
              <a:rPr lang="ja-JP" altLang="en-US" sz="800" b="0" i="0" u="none" strike="noStrike" cap="none" dirty="0">
                <a:solidFill>
                  <a:srgbClr val="000000"/>
                </a:solidFill>
                <a:latin typeface="Yu Gothic" panose="020B0400000000000000" pitchFamily="34" charset="-128"/>
                <a:ea typeface="Yu Gothic" panose="020B0400000000000000" pitchFamily="34" charset="-128"/>
                <a:sym typeface="Arial"/>
              </a:rPr>
              <a:t>申請料、及び</a:t>
            </a:r>
            <a:r>
              <a:rPr lang="en-US" altLang="ja-JP" sz="800" b="0" i="0" u="none" strike="noStrike" cap="none" dirty="0">
                <a:solidFill>
                  <a:srgbClr val="000000"/>
                </a:solidFill>
                <a:latin typeface="Yu Gothic" panose="020B0400000000000000" pitchFamily="34" charset="-128"/>
                <a:ea typeface="Yu Gothic" panose="020B0400000000000000" pitchFamily="34" charset="-128"/>
                <a:sym typeface="Arial"/>
              </a:rPr>
              <a:t>DTC</a:t>
            </a:r>
            <a:r>
              <a:rPr lang="ja-JP" altLang="en-US" sz="800" dirty="0">
                <a:latin typeface="Yu Gothic" panose="020B0400000000000000" pitchFamily="34" charset="-128"/>
                <a:ea typeface="Yu Gothic" panose="020B0400000000000000" pitchFamily="34" charset="-128"/>
              </a:rPr>
              <a:t>資格審査</a:t>
            </a:r>
            <a:r>
              <a:rPr lang="ja-JP" altLang="en-US" sz="800" b="0" i="0" u="none" strike="noStrike" cap="none" dirty="0">
                <a:solidFill>
                  <a:srgbClr val="000000"/>
                </a:solidFill>
                <a:latin typeface="Arial"/>
                <a:ea typeface="Arial"/>
                <a:cs typeface="Arial"/>
                <a:sym typeface="Arial"/>
              </a:rPr>
              <a:t>等の出費を含む。アンダーライターへのコミッション</a:t>
            </a:r>
            <a:r>
              <a:rPr lang="ja-JP" altLang="en-US" sz="800" dirty="0"/>
              <a:t>／ディスカウントは含まない。</a:t>
            </a:r>
            <a:endParaRPr dirty="0"/>
          </a:p>
        </p:txBody>
      </p:sp>
      <p:pic>
        <p:nvPicPr>
          <p:cNvPr id="180" name="Google Shape;180;p34"/>
          <p:cNvPicPr preferRelativeResize="0"/>
          <p:nvPr/>
        </p:nvPicPr>
        <p:blipFill>
          <a:blip r:embed="rId4">
            <a:alphaModFix/>
          </a:blip>
          <a:stretch>
            <a:fillRect/>
          </a:stretch>
        </p:blipFill>
        <p:spPr>
          <a:xfrm>
            <a:off x="413687" y="1008914"/>
            <a:ext cx="6494776" cy="606888"/>
          </a:xfrm>
          <a:prstGeom prst="rect">
            <a:avLst/>
          </a:prstGeom>
          <a:noFill/>
          <a:ln>
            <a:noFill/>
          </a:ln>
        </p:spPr>
      </p:pic>
      <p:sp>
        <p:nvSpPr>
          <p:cNvPr id="2" name="TextBox 1">
            <a:extLst>
              <a:ext uri="{FF2B5EF4-FFF2-40B4-BE49-F238E27FC236}">
                <a16:creationId xmlns:a16="http://schemas.microsoft.com/office/drawing/2014/main" id="{6AF058EA-3237-2B1C-EB33-16186C3ED108}"/>
              </a:ext>
            </a:extLst>
          </p:cNvPr>
          <p:cNvSpPr txBox="1"/>
          <p:nvPr/>
        </p:nvSpPr>
        <p:spPr>
          <a:xfrm>
            <a:off x="2786404" y="2394617"/>
            <a:ext cx="1225503" cy="1547355"/>
          </a:xfrm>
          <a:prstGeom prst="rect">
            <a:avLst/>
          </a:prstGeom>
          <a:solidFill>
            <a:schemeClr val="bg1"/>
          </a:solidFill>
        </p:spPr>
        <p:txBody>
          <a:bodyPr wrap="square" lIns="0" tIns="0" rIns="0" bIns="0" rtlCol="0">
            <a:noAutofit/>
          </a:bodyPr>
          <a:lstStyle/>
          <a:p>
            <a:pPr algn="l"/>
            <a:r>
              <a:rPr lang="ja-JP" sz="1000" dirty="0">
                <a:effectLst/>
                <a:ea typeface="Yu Gothic" panose="020B0400000000000000" pitchFamily="34" charset="-128"/>
                <a:cs typeface="Times New Roman" panose="02020603050405020304" pitchFamily="18" charset="0"/>
              </a:rPr>
              <a:t>申請料―初年の年間申請料は米</a:t>
            </a:r>
            <a:r>
              <a:rPr lang="en-US" sz="1000" dirty="0">
                <a:effectLst/>
                <a:latin typeface="Yu Gothic" panose="020B0400000000000000" pitchFamily="34" charset="-128"/>
                <a:ea typeface="Yu Gothic" panose="020B0400000000000000" pitchFamily="34" charset="-128"/>
                <a:cs typeface="Times New Roman" panose="02020603050405020304" pitchFamily="18" charset="0"/>
              </a:rPr>
              <a:t>5,000</a:t>
            </a:r>
            <a:r>
              <a:rPr lang="ja-JP" altLang="en-US" sz="1000" dirty="0">
                <a:effectLst/>
                <a:latin typeface="Yu Gothic" panose="020B0400000000000000" pitchFamily="34" charset="-128"/>
                <a:ea typeface="Yu Gothic" panose="020B0400000000000000" pitchFamily="34" charset="-128"/>
                <a:cs typeface="Times New Roman" panose="02020603050405020304" pitchFamily="18" charset="0"/>
              </a:rPr>
              <a:t>ドルで、</a:t>
            </a:r>
            <a:r>
              <a:rPr lang="ja-JP" sz="1000" dirty="0">
                <a:effectLst/>
                <a:latin typeface="Yu Gothic" panose="020B0400000000000000" pitchFamily="34" charset="-128"/>
                <a:ea typeface="Yu Gothic" panose="020B0400000000000000" pitchFamily="34" charset="-128"/>
                <a:cs typeface="Times New Roman" panose="02020603050405020304" pitchFamily="18" charset="0"/>
              </a:rPr>
              <a:t>上場される株数により、</a:t>
            </a:r>
            <a:r>
              <a:rPr lang="en-US" sz="1000" dirty="0">
                <a:effectLst/>
                <a:latin typeface="Yu Gothic" panose="020B0400000000000000" pitchFamily="34" charset="-128"/>
                <a:ea typeface="Yu Gothic" panose="020B0400000000000000" pitchFamily="34" charset="-128"/>
                <a:cs typeface="Times New Roman" panose="02020603050405020304" pitchFamily="18" charset="0"/>
              </a:rPr>
              <a:t>5</a:t>
            </a:r>
            <a:r>
              <a:rPr lang="ja-JP" sz="1000" dirty="0">
                <a:effectLst/>
                <a:latin typeface="Yu Gothic" panose="020B0400000000000000" pitchFamily="34" charset="-128"/>
                <a:ea typeface="Yu Gothic" panose="020B0400000000000000" pitchFamily="34" charset="-128"/>
                <a:cs typeface="Times New Roman" panose="02020603050405020304" pitchFamily="18" charset="0"/>
              </a:rPr>
              <a:t>万ドルから</a:t>
            </a:r>
            <a:r>
              <a:rPr lang="en-US" sz="1000" dirty="0">
                <a:effectLst/>
                <a:latin typeface="Yu Gothic" panose="020B0400000000000000" pitchFamily="34" charset="-128"/>
                <a:ea typeface="Yu Gothic" panose="020B0400000000000000" pitchFamily="34" charset="-128"/>
                <a:cs typeface="Times New Roman" panose="02020603050405020304" pitchFamily="18" charset="0"/>
              </a:rPr>
              <a:t>7.5</a:t>
            </a:r>
            <a:r>
              <a:rPr lang="ja-JP" sz="1000" dirty="0">
                <a:effectLst/>
                <a:latin typeface="Yu Gothic" panose="020B0400000000000000" pitchFamily="34" charset="-128"/>
                <a:ea typeface="Yu Gothic" panose="020B0400000000000000" pitchFamily="34" charset="-128"/>
                <a:cs typeface="Times New Roman" panose="02020603050405020304" pitchFamily="18" charset="0"/>
              </a:rPr>
              <a:t>万ドルまでの幅がある</a:t>
            </a:r>
            <a:endParaRPr lang="en-US" sz="100" dirty="0">
              <a:ea typeface="Yu Gothic" panose="020B0400000000000000" pitchFamily="34" charset="-128"/>
            </a:endParaRPr>
          </a:p>
        </p:txBody>
      </p:sp>
      <p:sp>
        <p:nvSpPr>
          <p:cNvPr id="3" name="TextBox 2">
            <a:extLst>
              <a:ext uri="{FF2B5EF4-FFF2-40B4-BE49-F238E27FC236}">
                <a16:creationId xmlns:a16="http://schemas.microsoft.com/office/drawing/2014/main" id="{C5A1C461-77C9-948B-B6EF-411B7B8BA195}"/>
              </a:ext>
            </a:extLst>
          </p:cNvPr>
          <p:cNvSpPr txBox="1"/>
          <p:nvPr/>
        </p:nvSpPr>
        <p:spPr>
          <a:xfrm>
            <a:off x="4060600" y="2391347"/>
            <a:ext cx="1156009" cy="1481191"/>
          </a:xfrm>
          <a:prstGeom prst="rect">
            <a:avLst/>
          </a:prstGeom>
          <a:solidFill>
            <a:schemeClr val="bg1"/>
          </a:solidFill>
        </p:spPr>
        <p:txBody>
          <a:bodyPr wrap="square" lIns="0" tIns="0" rIns="0" bIns="0" rtlCol="0">
            <a:noAutofit/>
          </a:bodyPr>
          <a:lstStyle/>
          <a:p>
            <a:pPr algn="l"/>
            <a:r>
              <a:rPr lang="ja-JP" sz="1000" dirty="0">
                <a:effectLst/>
                <a:ea typeface="Yu Gothic" panose="020B0400000000000000" pitchFamily="34" charset="-128"/>
                <a:cs typeface="Times New Roman" panose="02020603050405020304" pitchFamily="18" charset="0"/>
              </a:rPr>
              <a:t>申請料―初年の年間申請料は米</a:t>
            </a:r>
            <a:r>
              <a:rPr lang="en-US" sz="1000" dirty="0">
                <a:effectLst/>
                <a:latin typeface="Yu Gothic" panose="020B0400000000000000" pitchFamily="34" charset="-128"/>
                <a:ea typeface="Yu Gothic" panose="020B0400000000000000" pitchFamily="34" charset="-128"/>
                <a:cs typeface="Times New Roman" panose="02020603050405020304" pitchFamily="18" charset="0"/>
              </a:rPr>
              <a:t>5,000</a:t>
            </a:r>
            <a:r>
              <a:rPr lang="ja-JP" altLang="en-US" sz="1000" dirty="0">
                <a:effectLst/>
                <a:latin typeface="Yu Gothic" panose="020B0400000000000000" pitchFamily="34" charset="-128"/>
                <a:ea typeface="Yu Gothic" panose="020B0400000000000000" pitchFamily="34" charset="-128"/>
                <a:cs typeface="Times New Roman" panose="02020603050405020304" pitchFamily="18" charset="0"/>
              </a:rPr>
              <a:t>ドルで、</a:t>
            </a:r>
            <a:r>
              <a:rPr lang="ja-JP" sz="1000" dirty="0">
                <a:effectLst/>
                <a:latin typeface="Yu Gothic" panose="020B0400000000000000" pitchFamily="34" charset="-128"/>
                <a:ea typeface="Yu Gothic" panose="020B0400000000000000" pitchFamily="34" charset="-128"/>
                <a:cs typeface="Times New Roman" panose="02020603050405020304" pitchFamily="18" charset="0"/>
              </a:rPr>
              <a:t>上場される株数により、</a:t>
            </a:r>
            <a:r>
              <a:rPr lang="en-US" sz="1000" dirty="0">
                <a:effectLst/>
                <a:latin typeface="Yu Gothic" panose="020B0400000000000000" pitchFamily="34" charset="-128"/>
                <a:ea typeface="Yu Gothic" panose="020B0400000000000000" pitchFamily="34" charset="-128"/>
                <a:cs typeface="Times New Roman" panose="02020603050405020304" pitchFamily="18" charset="0"/>
              </a:rPr>
              <a:t>5</a:t>
            </a:r>
            <a:r>
              <a:rPr lang="ja-JP" sz="1000" dirty="0">
                <a:effectLst/>
                <a:latin typeface="Yu Gothic" panose="020B0400000000000000" pitchFamily="34" charset="-128"/>
                <a:ea typeface="Yu Gothic" panose="020B0400000000000000" pitchFamily="34" charset="-128"/>
                <a:cs typeface="Times New Roman" panose="02020603050405020304" pitchFamily="18" charset="0"/>
              </a:rPr>
              <a:t>万ドルから</a:t>
            </a:r>
            <a:r>
              <a:rPr lang="en-US" sz="1000" dirty="0">
                <a:effectLst/>
                <a:latin typeface="Yu Gothic" panose="020B0400000000000000" pitchFamily="34" charset="-128"/>
                <a:ea typeface="Yu Gothic" panose="020B0400000000000000" pitchFamily="34" charset="-128"/>
                <a:cs typeface="Times New Roman" panose="02020603050405020304" pitchFamily="18" charset="0"/>
              </a:rPr>
              <a:t>7.5</a:t>
            </a:r>
            <a:r>
              <a:rPr lang="ja-JP" sz="1000" dirty="0">
                <a:effectLst/>
                <a:latin typeface="Yu Gothic" panose="020B0400000000000000" pitchFamily="34" charset="-128"/>
                <a:ea typeface="Yu Gothic" panose="020B0400000000000000" pitchFamily="34" charset="-128"/>
                <a:cs typeface="Times New Roman" panose="02020603050405020304" pitchFamily="18" charset="0"/>
              </a:rPr>
              <a:t>万ドルまでの幅がある</a:t>
            </a:r>
            <a:endParaRPr lang="en-US" sz="300" dirty="0">
              <a:ea typeface="Yu Gothic" panose="020B0400000000000000" pitchFamily="34" charset="-128"/>
            </a:endParaRPr>
          </a:p>
        </p:txBody>
      </p:sp>
      <p:sp>
        <p:nvSpPr>
          <p:cNvPr id="4" name="TextBox 3">
            <a:extLst>
              <a:ext uri="{FF2B5EF4-FFF2-40B4-BE49-F238E27FC236}">
                <a16:creationId xmlns:a16="http://schemas.microsoft.com/office/drawing/2014/main" id="{7B730873-D096-75DE-21EA-BD568B2306E9}"/>
              </a:ext>
            </a:extLst>
          </p:cNvPr>
          <p:cNvSpPr txBox="1"/>
          <p:nvPr/>
        </p:nvSpPr>
        <p:spPr>
          <a:xfrm>
            <a:off x="5340755" y="2391348"/>
            <a:ext cx="1516566" cy="1481190"/>
          </a:xfrm>
          <a:prstGeom prst="rect">
            <a:avLst/>
          </a:prstGeom>
          <a:solidFill>
            <a:schemeClr val="bg1"/>
          </a:solidFill>
        </p:spPr>
        <p:txBody>
          <a:bodyPr wrap="square" lIns="0" tIns="0" rIns="0" bIns="0" rtlCol="0">
            <a:noAutofit/>
          </a:bodyPr>
          <a:lstStyle/>
          <a:p>
            <a:r>
              <a:rPr lang="ja-JP" sz="1000" dirty="0">
                <a:effectLst/>
                <a:latin typeface="Yu Gothic" panose="020B0400000000000000" pitchFamily="34" charset="-128"/>
                <a:ea typeface="Yu Gothic" panose="020B0400000000000000" pitchFamily="34" charset="-128"/>
                <a:cs typeface="Times New Roman" panose="02020603050405020304" pitchFamily="18" charset="0"/>
              </a:rPr>
              <a:t>申請料―初年の年間申請料は米</a:t>
            </a:r>
            <a:r>
              <a:rPr lang="en-US" sz="1000" dirty="0">
                <a:effectLst/>
                <a:latin typeface="Yu Gothic" panose="020B0400000000000000" pitchFamily="34" charset="-128"/>
                <a:ea typeface="Yu Gothic" panose="020B0400000000000000" pitchFamily="34" charset="-128"/>
                <a:cs typeface="Times New Roman" panose="02020603050405020304" pitchFamily="18" charset="0"/>
              </a:rPr>
              <a:t>5,000</a:t>
            </a:r>
            <a:r>
              <a:rPr lang="ja-JP" altLang="en-US" sz="1000" dirty="0">
                <a:effectLst/>
                <a:latin typeface="Yu Gothic" panose="020B0400000000000000" pitchFamily="34" charset="-128"/>
                <a:ea typeface="Yu Gothic" panose="020B0400000000000000" pitchFamily="34" charset="-128"/>
                <a:cs typeface="Times New Roman" panose="02020603050405020304" pitchFamily="18" charset="0"/>
              </a:rPr>
              <a:t>ドルで、</a:t>
            </a:r>
            <a:r>
              <a:rPr lang="ja-JP" sz="1000" dirty="0">
                <a:effectLst/>
                <a:latin typeface="Yu Gothic" panose="020B0400000000000000" pitchFamily="34" charset="-128"/>
                <a:ea typeface="Yu Gothic" panose="020B0400000000000000" pitchFamily="34" charset="-128"/>
                <a:cs typeface="Times New Roman" panose="02020603050405020304" pitchFamily="18" charset="0"/>
              </a:rPr>
              <a:t>上場される株数により、</a:t>
            </a:r>
            <a:r>
              <a:rPr lang="en-US" sz="1000" dirty="0">
                <a:effectLst/>
                <a:latin typeface="Yu Gothic" panose="020B0400000000000000" pitchFamily="34" charset="-128"/>
                <a:ea typeface="Yu Gothic" panose="020B0400000000000000" pitchFamily="34" charset="-128"/>
                <a:cs typeface="Times New Roman" panose="02020603050405020304" pitchFamily="18" charset="0"/>
              </a:rPr>
              <a:t>5</a:t>
            </a:r>
            <a:r>
              <a:rPr lang="ja-JP" sz="1000" dirty="0">
                <a:effectLst/>
                <a:latin typeface="Yu Gothic" panose="020B0400000000000000" pitchFamily="34" charset="-128"/>
                <a:ea typeface="Yu Gothic" panose="020B0400000000000000" pitchFamily="34" charset="-128"/>
                <a:cs typeface="Times New Roman" panose="02020603050405020304" pitchFamily="18" charset="0"/>
              </a:rPr>
              <a:t>万ドルから</a:t>
            </a:r>
            <a:r>
              <a:rPr lang="en-US" sz="1000" dirty="0">
                <a:effectLst/>
                <a:latin typeface="Yu Gothic" panose="020B0400000000000000" pitchFamily="34" charset="-128"/>
                <a:ea typeface="Yu Gothic" panose="020B0400000000000000" pitchFamily="34" charset="-128"/>
                <a:cs typeface="Times New Roman" panose="02020603050405020304" pitchFamily="18" charset="0"/>
              </a:rPr>
              <a:t>7.5</a:t>
            </a:r>
            <a:r>
              <a:rPr lang="ja-JP" sz="1000" dirty="0">
                <a:effectLst/>
                <a:latin typeface="Yu Gothic" panose="020B0400000000000000" pitchFamily="34" charset="-128"/>
                <a:ea typeface="Yu Gothic" panose="020B0400000000000000" pitchFamily="34" charset="-128"/>
                <a:cs typeface="Times New Roman" panose="02020603050405020304" pitchFamily="18" charset="0"/>
              </a:rPr>
              <a:t>万ドルまでの幅がある</a:t>
            </a:r>
            <a:endParaRPr lang="en-US" sz="1000" dirty="0">
              <a:latin typeface="Yu Gothic" panose="020B0400000000000000" pitchFamily="34" charset="-128"/>
              <a:ea typeface="Yu Gothic" panose="020B0400000000000000" pitchFamily="34" charset="-128"/>
            </a:endParaRPr>
          </a:p>
          <a:p>
            <a:pPr algn="l"/>
            <a:endParaRPr lang="en-US" sz="600" dirty="0"/>
          </a:p>
        </p:txBody>
      </p:sp>
      <p:sp>
        <p:nvSpPr>
          <p:cNvPr id="5" name="TextBox 4">
            <a:extLst>
              <a:ext uri="{FF2B5EF4-FFF2-40B4-BE49-F238E27FC236}">
                <a16:creationId xmlns:a16="http://schemas.microsoft.com/office/drawing/2014/main" id="{9562D1D8-7054-8984-5BF2-A94721AD9069}"/>
              </a:ext>
            </a:extLst>
          </p:cNvPr>
          <p:cNvSpPr txBox="1"/>
          <p:nvPr/>
        </p:nvSpPr>
        <p:spPr>
          <a:xfrm>
            <a:off x="499712" y="4061149"/>
            <a:ext cx="1194471" cy="192579"/>
          </a:xfrm>
          <a:prstGeom prst="rect">
            <a:avLst/>
          </a:prstGeom>
          <a:solidFill>
            <a:schemeClr val="bg1"/>
          </a:solidFill>
        </p:spPr>
        <p:txBody>
          <a:bodyPr wrap="square" lIns="0" tIns="0" rIns="0" bIns="0" rtlCol="0">
            <a:noAutofit/>
          </a:bodyPr>
          <a:lstStyle/>
          <a:p>
            <a:pPr algn="l"/>
            <a:r>
              <a:rPr lang="en-US" altLang="ja-JP" sz="1000" dirty="0">
                <a:latin typeface="Yu Gothic" panose="020B0400000000000000" pitchFamily="34" charset="-128"/>
                <a:ea typeface="Yu Gothic" panose="020B0400000000000000" pitchFamily="34" charset="-128"/>
              </a:rPr>
              <a:t>IPO </a:t>
            </a:r>
            <a:r>
              <a:rPr lang="ja-JP" altLang="en-US" sz="1000" dirty="0">
                <a:latin typeface="Yu Gothic" panose="020B0400000000000000" pitchFamily="34" charset="-128"/>
                <a:ea typeface="Yu Gothic" panose="020B0400000000000000" pitchFamily="34" charset="-128"/>
              </a:rPr>
              <a:t>費用合計</a:t>
            </a:r>
            <a:endParaRPr lang="en-US" sz="1000" dirty="0">
              <a:latin typeface="Yu Gothic" panose="020B0400000000000000" pitchFamily="34" charset="-128"/>
              <a:ea typeface="Yu Gothic" panose="020B0400000000000000" pitchFamily="34" charset="-128"/>
            </a:endParaRPr>
          </a:p>
        </p:txBody>
      </p:sp>
      <p:sp>
        <p:nvSpPr>
          <p:cNvPr id="6" name="TextBox 5">
            <a:extLst>
              <a:ext uri="{FF2B5EF4-FFF2-40B4-BE49-F238E27FC236}">
                <a16:creationId xmlns:a16="http://schemas.microsoft.com/office/drawing/2014/main" id="{D8BC2512-6214-AEDA-FB59-E439B270EC57}"/>
              </a:ext>
            </a:extLst>
          </p:cNvPr>
          <p:cNvSpPr txBox="1"/>
          <p:nvPr/>
        </p:nvSpPr>
        <p:spPr>
          <a:xfrm>
            <a:off x="2842046" y="4048894"/>
            <a:ext cx="973873"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約</a:t>
            </a:r>
            <a:endParaRPr lang="en-US" sz="1000" dirty="0">
              <a:latin typeface="Yu Gothic" panose="020B0400000000000000" pitchFamily="34" charset="-128"/>
              <a:ea typeface="Yu Gothic" panose="020B0400000000000000" pitchFamily="34" charset="-128"/>
            </a:endParaRPr>
          </a:p>
        </p:txBody>
      </p:sp>
      <p:sp>
        <p:nvSpPr>
          <p:cNvPr id="8" name="TextBox 7">
            <a:extLst>
              <a:ext uri="{FF2B5EF4-FFF2-40B4-BE49-F238E27FC236}">
                <a16:creationId xmlns:a16="http://schemas.microsoft.com/office/drawing/2014/main" id="{4616BBC9-BBED-1CB8-1656-ED61E8BF91DA}"/>
              </a:ext>
            </a:extLst>
          </p:cNvPr>
          <p:cNvSpPr txBox="1"/>
          <p:nvPr/>
        </p:nvSpPr>
        <p:spPr>
          <a:xfrm>
            <a:off x="4101147" y="4062461"/>
            <a:ext cx="973873"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約</a:t>
            </a:r>
            <a:endParaRPr lang="en-US" sz="1000" dirty="0">
              <a:latin typeface="Yu Gothic" panose="020B0400000000000000" pitchFamily="34" charset="-128"/>
              <a:ea typeface="Yu Gothic" panose="020B0400000000000000" pitchFamily="34" charset="-128"/>
            </a:endParaRPr>
          </a:p>
        </p:txBody>
      </p:sp>
      <p:sp>
        <p:nvSpPr>
          <p:cNvPr id="9" name="TextBox 8">
            <a:extLst>
              <a:ext uri="{FF2B5EF4-FFF2-40B4-BE49-F238E27FC236}">
                <a16:creationId xmlns:a16="http://schemas.microsoft.com/office/drawing/2014/main" id="{A2718A12-DB15-B79F-6031-0E05DB5CFFE2}"/>
              </a:ext>
            </a:extLst>
          </p:cNvPr>
          <p:cNvSpPr txBox="1"/>
          <p:nvPr/>
        </p:nvSpPr>
        <p:spPr>
          <a:xfrm>
            <a:off x="5364648" y="4063850"/>
            <a:ext cx="973873"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約</a:t>
            </a:r>
            <a:endParaRPr lang="en-US" sz="1000" dirty="0">
              <a:latin typeface="Yu Gothic" panose="020B0400000000000000" pitchFamily="34" charset="-128"/>
              <a:ea typeface="Yu Gothic" panose="020B0400000000000000" pitchFamily="34" charset="-128"/>
            </a:endParaRPr>
          </a:p>
        </p:txBody>
      </p:sp>
      <p:sp>
        <p:nvSpPr>
          <p:cNvPr id="10" name="TextBox 9">
            <a:extLst>
              <a:ext uri="{FF2B5EF4-FFF2-40B4-BE49-F238E27FC236}">
                <a16:creationId xmlns:a16="http://schemas.microsoft.com/office/drawing/2014/main" id="{881A6FA9-0F41-8834-71C0-90D6508361E0}"/>
              </a:ext>
            </a:extLst>
          </p:cNvPr>
          <p:cNvSpPr txBox="1"/>
          <p:nvPr/>
        </p:nvSpPr>
        <p:spPr>
          <a:xfrm>
            <a:off x="484015" y="2116948"/>
            <a:ext cx="1528255"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マーケット・メーカー</a:t>
            </a:r>
            <a:endParaRPr lang="en-US" sz="600" dirty="0">
              <a:latin typeface="Yu Gothic" panose="020B0400000000000000" pitchFamily="34" charset="-128"/>
              <a:ea typeface="Yu Gothic" panose="020B0400000000000000" pitchFamily="34" charset="-128"/>
            </a:endParaRPr>
          </a:p>
        </p:txBody>
      </p:sp>
      <p:sp>
        <p:nvSpPr>
          <p:cNvPr id="11" name="TextBox 10">
            <a:extLst>
              <a:ext uri="{FF2B5EF4-FFF2-40B4-BE49-F238E27FC236}">
                <a16:creationId xmlns:a16="http://schemas.microsoft.com/office/drawing/2014/main" id="{61CA5836-8A0C-8220-0F22-AA70B2F1D03E}"/>
              </a:ext>
            </a:extLst>
          </p:cNvPr>
          <p:cNvSpPr txBox="1"/>
          <p:nvPr/>
        </p:nvSpPr>
        <p:spPr>
          <a:xfrm>
            <a:off x="498721" y="1622418"/>
            <a:ext cx="2158596" cy="311198"/>
          </a:xfrm>
          <a:prstGeom prst="rect">
            <a:avLst/>
          </a:prstGeom>
          <a:solidFill>
            <a:schemeClr val="bg1"/>
          </a:solidFill>
        </p:spPr>
        <p:txBody>
          <a:bodyPr wrap="square" lIns="0" tIns="0" rIns="0" bIns="0" rtlCol="0">
            <a:noAutofit/>
          </a:bodyPr>
          <a:lstStyle/>
          <a:p>
            <a:pPr algn="l"/>
            <a:endParaRPr lang="en-US" altLang="ja-JP" sz="1000" dirty="0">
              <a:latin typeface="Yu Gothic" panose="020B0400000000000000" pitchFamily="34" charset="-128"/>
              <a:ea typeface="Yu Gothic" panose="020B0400000000000000" pitchFamily="34" charset="-128"/>
            </a:endParaRPr>
          </a:p>
          <a:p>
            <a:pPr algn="l"/>
            <a:r>
              <a:rPr lang="ja-JP" altLang="en-US" sz="1000" dirty="0">
                <a:latin typeface="Yu Gothic" panose="020B0400000000000000" pitchFamily="34" charset="-128"/>
                <a:ea typeface="Yu Gothic" panose="020B0400000000000000" pitchFamily="34" charset="-128"/>
              </a:rPr>
              <a:t>無制限ラウンドロット株主＊＊＊</a:t>
            </a:r>
            <a:endParaRPr lang="en-US" sz="1000" dirty="0">
              <a:latin typeface="Yu Gothic" panose="020B0400000000000000" pitchFamily="34" charset="-128"/>
              <a:ea typeface="Yu Gothic" panose="020B0400000000000000" pitchFamily="34" charset="-128"/>
            </a:endParaRPr>
          </a:p>
        </p:txBody>
      </p:sp>
      <p:sp>
        <p:nvSpPr>
          <p:cNvPr id="12" name="TextBox 11">
            <a:extLst>
              <a:ext uri="{FF2B5EF4-FFF2-40B4-BE49-F238E27FC236}">
                <a16:creationId xmlns:a16="http://schemas.microsoft.com/office/drawing/2014/main" id="{B5A08849-0668-4821-B902-2A30832D2FD1}"/>
              </a:ext>
            </a:extLst>
          </p:cNvPr>
          <p:cNvSpPr txBox="1"/>
          <p:nvPr/>
        </p:nvSpPr>
        <p:spPr>
          <a:xfrm>
            <a:off x="483220" y="2432401"/>
            <a:ext cx="1248937"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リスティングフィー</a:t>
            </a:r>
            <a:endParaRPr lang="en-US" sz="1000" dirty="0">
              <a:latin typeface="Yu Gothic" panose="020B0400000000000000" pitchFamily="34" charset="-128"/>
              <a:ea typeface="Yu Gothic" panose="020B0400000000000000" pitchFamily="34" charset="-128"/>
            </a:endParaRPr>
          </a:p>
        </p:txBody>
      </p:sp>
      <p:sp>
        <p:nvSpPr>
          <p:cNvPr id="13" name="TextBox 12">
            <a:extLst>
              <a:ext uri="{FF2B5EF4-FFF2-40B4-BE49-F238E27FC236}">
                <a16:creationId xmlns:a16="http://schemas.microsoft.com/office/drawing/2014/main" id="{1E6B51DA-14F7-624D-CE25-178F1A603583}"/>
              </a:ext>
            </a:extLst>
          </p:cNvPr>
          <p:cNvSpPr txBox="1"/>
          <p:nvPr/>
        </p:nvSpPr>
        <p:spPr>
          <a:xfrm>
            <a:off x="1975814" y="4883065"/>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14" name="TextBox 13">
            <a:extLst>
              <a:ext uri="{FF2B5EF4-FFF2-40B4-BE49-F238E27FC236}">
                <a16:creationId xmlns:a16="http://schemas.microsoft.com/office/drawing/2014/main" id="{9BBF8B67-37C6-6B92-5E46-DC5E7E012660}"/>
              </a:ext>
            </a:extLst>
          </p:cNvPr>
          <p:cNvSpPr txBox="1"/>
          <p:nvPr/>
        </p:nvSpPr>
        <p:spPr>
          <a:xfrm>
            <a:off x="971766" y="4880439"/>
            <a:ext cx="398469" cy="84617"/>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アンソニー</a:t>
            </a:r>
            <a:endParaRPr lang="en-US" sz="600" dirty="0">
              <a:latin typeface="Yu Gothic" panose="020B0400000000000000" pitchFamily="34" charset="-128"/>
              <a:ea typeface="Yu Gothic" panose="020B0400000000000000" pitchFamily="34" charset="-128"/>
            </a:endParaRPr>
          </a:p>
        </p:txBody>
      </p:sp>
      <p:sp>
        <p:nvSpPr>
          <p:cNvPr id="15" name="TextBox 14">
            <a:extLst>
              <a:ext uri="{FF2B5EF4-FFF2-40B4-BE49-F238E27FC236}">
                <a16:creationId xmlns:a16="http://schemas.microsoft.com/office/drawing/2014/main" id="{055E8AD4-16A8-887A-DAD6-4C90E14B7B37}"/>
              </a:ext>
            </a:extLst>
          </p:cNvPr>
          <p:cNvSpPr txBox="1"/>
          <p:nvPr/>
        </p:nvSpPr>
        <p:spPr>
          <a:xfrm>
            <a:off x="7421943" y="4775234"/>
            <a:ext cx="812800" cy="173566"/>
          </a:xfrm>
          <a:prstGeom prst="rect">
            <a:avLst/>
          </a:prstGeom>
          <a:solidFill>
            <a:schemeClr val="bg1"/>
          </a:solidFill>
        </p:spPr>
        <p:txBody>
          <a:bodyPr wrap="square" lIns="0" tIns="0" rIns="0" bIns="0" rtlCol="0">
            <a:noAutofit/>
          </a:bodyPr>
          <a:lstStyle/>
          <a:p>
            <a:pPr algn="l"/>
            <a:r>
              <a:rPr lang="ja-JP" altLang="en-US" sz="1000" dirty="0">
                <a:solidFill>
                  <a:schemeClr val="accent5">
                    <a:lumMod val="75000"/>
                  </a:schemeClr>
                </a:solidFill>
                <a:latin typeface="Yu Gothic" panose="020B0400000000000000" pitchFamily="34" charset="-128"/>
                <a:ea typeface="Yu Gothic" panose="020B0400000000000000" pitchFamily="34" charset="-128"/>
              </a:rPr>
              <a:t>アンソニー</a:t>
            </a:r>
            <a:endParaRPr lang="en-US" sz="1000" dirty="0">
              <a:solidFill>
                <a:schemeClr val="accent5">
                  <a:lumMod val="75000"/>
                </a:schemeClr>
              </a:solidFill>
              <a:latin typeface="Yu Gothic" panose="020B0400000000000000" pitchFamily="34" charset="-128"/>
              <a:ea typeface="Yu Gothic" panose="020B0400000000000000" pitchFamily="34" charset="-128"/>
            </a:endParaRPr>
          </a:p>
        </p:txBody>
      </p:sp>
      <p:sp>
        <p:nvSpPr>
          <p:cNvPr id="16" name="TextBox 15">
            <a:extLst>
              <a:ext uri="{FF2B5EF4-FFF2-40B4-BE49-F238E27FC236}">
                <a16:creationId xmlns:a16="http://schemas.microsoft.com/office/drawing/2014/main" id="{2431DBDD-3B8C-725A-18AF-E57761C70FB8}"/>
              </a:ext>
            </a:extLst>
          </p:cNvPr>
          <p:cNvSpPr txBox="1"/>
          <p:nvPr/>
        </p:nvSpPr>
        <p:spPr>
          <a:xfrm>
            <a:off x="7446435" y="4948800"/>
            <a:ext cx="1587498" cy="103040"/>
          </a:xfrm>
          <a:prstGeom prst="rect">
            <a:avLst/>
          </a:prstGeom>
          <a:solidFill>
            <a:schemeClr val="bg1"/>
          </a:solidFill>
        </p:spPr>
        <p:txBody>
          <a:bodyPr wrap="square" lIns="0" tIns="0" rIns="0" bIns="0" rtlCol="0">
            <a:noAutofit/>
          </a:bodyPr>
          <a:lstStyle/>
          <a:p>
            <a:pPr algn="l"/>
            <a:r>
              <a:rPr lang="ja-JP" altLang="en-US" sz="600" dirty="0">
                <a:solidFill>
                  <a:schemeClr val="accent5">
                    <a:lumMod val="75000"/>
                  </a:schemeClr>
                </a:solidFill>
                <a:latin typeface="Yu Gothic" panose="020B0400000000000000" pitchFamily="34" charset="-128"/>
                <a:ea typeface="Yu Gothic" panose="020B0400000000000000" pitchFamily="34" charset="-128"/>
              </a:rPr>
              <a:t>企業法法律事務所</a:t>
            </a:r>
            <a:endParaRPr lang="en-US" sz="600" dirty="0">
              <a:solidFill>
                <a:schemeClr val="accent5">
                  <a:lumMod val="75000"/>
                </a:schemeClr>
              </a:solidFill>
              <a:latin typeface="Yu Gothic" panose="020B0400000000000000" pitchFamily="34" charset="-128"/>
              <a:ea typeface="Yu Gothic" panose="020B0400000000000000" pitchFamily="34" charset="-128"/>
            </a:endParaRPr>
          </a:p>
        </p:txBody>
      </p:sp>
      <p:sp>
        <p:nvSpPr>
          <p:cNvPr id="17" name="Google Shape;156;p32">
            <a:extLst>
              <a:ext uri="{FF2B5EF4-FFF2-40B4-BE49-F238E27FC236}">
                <a16:creationId xmlns:a16="http://schemas.microsoft.com/office/drawing/2014/main" id="{C1A08042-57C8-5811-3519-75B750E67B11}"/>
              </a:ext>
            </a:extLst>
          </p:cNvPr>
          <p:cNvSpPr txBox="1">
            <a:spLocks noGrp="1"/>
          </p:cNvSpPr>
          <p:nvPr>
            <p:ph type="title"/>
          </p:nvPr>
        </p:nvSpPr>
        <p:spPr>
          <a:xfrm>
            <a:off x="311150" y="115520"/>
            <a:ext cx="8521700" cy="573087"/>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ja-JP" altLang="en-US" dirty="0">
                <a:latin typeface="Yu Gothic" panose="020B0400000000000000" pitchFamily="34" charset="-128"/>
                <a:ea typeface="Yu Gothic" panose="020B0400000000000000" pitchFamily="34" charset="-128"/>
              </a:rPr>
              <a:t>取引所上場条件</a:t>
            </a:r>
            <a:r>
              <a:rPr lang="en" dirty="0">
                <a:latin typeface="Yu Gothic" panose="020B0400000000000000" pitchFamily="34" charset="-128"/>
                <a:ea typeface="Yu Gothic" panose="020B0400000000000000" pitchFamily="34" charset="-128"/>
              </a:rPr>
              <a:t> </a:t>
            </a:r>
            <a:r>
              <a:rPr lang="en" sz="1600" dirty="0">
                <a:latin typeface="Yu Gothic" panose="020B0400000000000000" pitchFamily="34" charset="-128"/>
                <a:ea typeface="Yu Gothic" panose="020B0400000000000000" pitchFamily="34" charset="-128"/>
              </a:rPr>
              <a:t>(</a:t>
            </a:r>
            <a:r>
              <a:rPr lang="ja-JP" altLang="en-US" sz="1600" dirty="0">
                <a:latin typeface="Yu Gothic" panose="020B0400000000000000" pitchFamily="34" charset="-128"/>
                <a:ea typeface="Yu Gothic" panose="020B0400000000000000" pitchFamily="34" charset="-128"/>
              </a:rPr>
              <a:t>続き</a:t>
            </a:r>
            <a:r>
              <a:rPr lang="en" sz="1600" dirty="0">
                <a:latin typeface="Yu Gothic" panose="020B0400000000000000" pitchFamily="34" charset="-128"/>
                <a:ea typeface="Yu Gothic" panose="020B0400000000000000" pitchFamily="34" charset="-128"/>
              </a:rPr>
              <a:t>)</a:t>
            </a:r>
            <a:endParaRPr dirty="0">
              <a:latin typeface="Yu Gothic" panose="020B0400000000000000" pitchFamily="34" charset="-128"/>
              <a:ea typeface="Yu Gothic" panose="020B0400000000000000" pitchFamily="34" charset="-128"/>
            </a:endParaRPr>
          </a:p>
        </p:txBody>
      </p:sp>
      <p:sp>
        <p:nvSpPr>
          <p:cNvPr id="18" name="TextBox 17">
            <a:extLst>
              <a:ext uri="{FF2B5EF4-FFF2-40B4-BE49-F238E27FC236}">
                <a16:creationId xmlns:a16="http://schemas.microsoft.com/office/drawing/2014/main" id="{362F5D40-55B9-452A-2FB5-A3D3CF80D275}"/>
              </a:ext>
            </a:extLst>
          </p:cNvPr>
          <p:cNvSpPr txBox="1"/>
          <p:nvPr/>
        </p:nvSpPr>
        <p:spPr>
          <a:xfrm>
            <a:off x="499053" y="1085491"/>
            <a:ext cx="960120" cy="153888"/>
          </a:xfrm>
          <a:prstGeom prst="rect">
            <a:avLst/>
          </a:prstGeom>
          <a:solidFill>
            <a:schemeClr val="bg1"/>
          </a:solidFill>
        </p:spPr>
        <p:txBody>
          <a:bodyPr wrap="square" lIns="0" tIns="0" rIns="0" bIns="0" rtlCol="0">
            <a:spAutoFit/>
          </a:bodyPr>
          <a:lstStyle/>
          <a:p>
            <a:pPr algn="l"/>
            <a:r>
              <a:rPr lang="ja-JP" altLang="en-US" sz="600" dirty="0"/>
              <a:t>　　</a:t>
            </a:r>
            <a:r>
              <a:rPr lang="ja-JP" altLang="en-US" sz="1000" dirty="0">
                <a:latin typeface="Yu Gothic" panose="020B0400000000000000" pitchFamily="34" charset="-128"/>
                <a:ea typeface="Yu Gothic" panose="020B0400000000000000" pitchFamily="34" charset="-128"/>
              </a:rPr>
              <a:t>条件</a:t>
            </a:r>
            <a:endParaRPr lang="en-US" sz="600" dirty="0">
              <a:latin typeface="Yu Gothic" panose="020B0400000000000000" pitchFamily="34" charset="-128"/>
              <a:ea typeface="Yu Gothic" panose="020B0400000000000000" pitchFamily="34" charset="-128"/>
            </a:endParaRPr>
          </a:p>
        </p:txBody>
      </p:sp>
      <p:sp>
        <p:nvSpPr>
          <p:cNvPr id="19" name="TextBox 18">
            <a:extLst>
              <a:ext uri="{FF2B5EF4-FFF2-40B4-BE49-F238E27FC236}">
                <a16:creationId xmlns:a16="http://schemas.microsoft.com/office/drawing/2014/main" id="{1310FF79-5D8E-D7EE-9208-6EC128BC9A76}"/>
              </a:ext>
            </a:extLst>
          </p:cNvPr>
          <p:cNvSpPr txBox="1"/>
          <p:nvPr/>
        </p:nvSpPr>
        <p:spPr>
          <a:xfrm>
            <a:off x="2843561" y="1085279"/>
            <a:ext cx="1041400"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エクイティ基準</a:t>
            </a:r>
            <a:endParaRPr lang="en-US" sz="600" dirty="0">
              <a:latin typeface="Yu Gothic" panose="020B0400000000000000" pitchFamily="34" charset="-128"/>
              <a:ea typeface="Yu Gothic" panose="020B0400000000000000" pitchFamily="34" charset="-128"/>
            </a:endParaRPr>
          </a:p>
        </p:txBody>
      </p:sp>
      <p:sp>
        <p:nvSpPr>
          <p:cNvPr id="20" name="TextBox 19">
            <a:extLst>
              <a:ext uri="{FF2B5EF4-FFF2-40B4-BE49-F238E27FC236}">
                <a16:creationId xmlns:a16="http://schemas.microsoft.com/office/drawing/2014/main" id="{775A356A-3152-3A15-CAA3-2F9A95B61E22}"/>
              </a:ext>
            </a:extLst>
          </p:cNvPr>
          <p:cNvSpPr txBox="1"/>
          <p:nvPr/>
        </p:nvSpPr>
        <p:spPr>
          <a:xfrm>
            <a:off x="4104642" y="1056053"/>
            <a:ext cx="1158240" cy="505408"/>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上場されるセキュリティー市場価値の</a:t>
            </a:r>
            <a:endParaRPr lang="en-US" altLang="ja-JP" sz="1000" dirty="0">
              <a:latin typeface="Yu Gothic" panose="020B0400000000000000" pitchFamily="34" charset="-128"/>
              <a:ea typeface="Yu Gothic" panose="020B0400000000000000" pitchFamily="34" charset="-128"/>
            </a:endParaRPr>
          </a:p>
          <a:p>
            <a:pPr algn="l"/>
            <a:r>
              <a:rPr lang="ja-JP" altLang="en-US" sz="1000" dirty="0">
                <a:latin typeface="Yu Gothic" panose="020B0400000000000000" pitchFamily="34" charset="-128"/>
                <a:ea typeface="Yu Gothic" panose="020B0400000000000000" pitchFamily="34" charset="-128"/>
              </a:rPr>
              <a:t>基準</a:t>
            </a:r>
            <a:endParaRPr lang="en-US" sz="1000" dirty="0">
              <a:latin typeface="Yu Gothic" panose="020B0400000000000000" pitchFamily="34" charset="-128"/>
              <a:ea typeface="Yu Gothic" panose="020B0400000000000000" pitchFamily="34" charset="-128"/>
            </a:endParaRPr>
          </a:p>
        </p:txBody>
      </p:sp>
      <p:sp>
        <p:nvSpPr>
          <p:cNvPr id="21" name="TextBox 20">
            <a:extLst>
              <a:ext uri="{FF2B5EF4-FFF2-40B4-BE49-F238E27FC236}">
                <a16:creationId xmlns:a16="http://schemas.microsoft.com/office/drawing/2014/main" id="{C1E1CFC5-CE8B-B9FE-059D-F05049F5A648}"/>
              </a:ext>
            </a:extLst>
          </p:cNvPr>
          <p:cNvSpPr txBox="1"/>
          <p:nvPr/>
        </p:nvSpPr>
        <p:spPr>
          <a:xfrm>
            <a:off x="5364648" y="1074126"/>
            <a:ext cx="863600" cy="387491"/>
          </a:xfrm>
          <a:prstGeom prst="rect">
            <a:avLst/>
          </a:prstGeom>
          <a:solidFill>
            <a:schemeClr val="bg1"/>
          </a:solidFill>
        </p:spPr>
        <p:txBody>
          <a:bodyPr wrap="square" lIns="0" tIns="0" rIns="0" bIns="0" rtlCol="0">
            <a:noAutofit/>
          </a:bodyPr>
          <a:lstStyle/>
          <a:p>
            <a:pPr algn="l"/>
            <a:r>
              <a:rPr lang="en-US" sz="600" dirty="0"/>
              <a:t>j</a:t>
            </a:r>
            <a:r>
              <a:rPr lang="ja-JP" altLang="en-US" sz="1100" dirty="0">
                <a:latin typeface="Yu Gothic" panose="020B0400000000000000" pitchFamily="34" charset="-128"/>
                <a:ea typeface="Yu Gothic" panose="020B0400000000000000" pitchFamily="34" charset="-128"/>
              </a:rPr>
              <a:t>純利益基準</a:t>
            </a:r>
            <a:endParaRPr lang="en-US" sz="600" dirty="0">
              <a:latin typeface="Yu Gothic" panose="020B0400000000000000" pitchFamily="34" charset="-128"/>
              <a:ea typeface="Yu Gothic" panose="020B0400000000000000" pitchFamily="34" charset="-128"/>
            </a:endParaRPr>
          </a:p>
        </p:txBody>
      </p:sp>
      <p:sp>
        <p:nvSpPr>
          <p:cNvPr id="22" name="Google Shape;157;p32">
            <a:extLst>
              <a:ext uri="{FF2B5EF4-FFF2-40B4-BE49-F238E27FC236}">
                <a16:creationId xmlns:a16="http://schemas.microsoft.com/office/drawing/2014/main" id="{FCC10A46-0965-C4C3-3F2C-09D44527DAE6}"/>
              </a:ext>
            </a:extLst>
          </p:cNvPr>
          <p:cNvSpPr txBox="1">
            <a:spLocks noGrp="1"/>
          </p:cNvSpPr>
          <p:nvPr>
            <p:ph type="body" idx="1"/>
          </p:nvPr>
        </p:nvSpPr>
        <p:spPr>
          <a:xfrm>
            <a:off x="317500" y="574675"/>
            <a:ext cx="8520113" cy="387350"/>
          </a:xfrm>
          <a:prstGeom prst="rect">
            <a:avLst/>
          </a:prstGeom>
          <a:noFill/>
          <a:ln>
            <a:noFill/>
          </a:ln>
        </p:spPr>
        <p:txBody>
          <a:bodyPr spcFirstLastPara="1" wrap="square" lIns="91425" tIns="91425" rIns="91425" bIns="91425" anchor="t" anchorCtr="0">
            <a:noAutofit/>
          </a:bodyPr>
          <a:lstStyle/>
          <a:p>
            <a:pPr marL="0" marR="0" lvl="0" indent="0" algn="l" rtl="0">
              <a:lnSpc>
                <a:spcPct val="107000"/>
              </a:lnSpc>
              <a:spcBef>
                <a:spcPts val="0"/>
              </a:spcBef>
              <a:spcAft>
                <a:spcPts val="800"/>
              </a:spcAft>
              <a:buSzPts val="1800"/>
              <a:buNone/>
            </a:pPr>
            <a:r>
              <a:rPr lang="en" sz="1400" dirty="0">
                <a:latin typeface="Yu Gothic" panose="020B0400000000000000" pitchFamily="34" charset="-128"/>
                <a:ea typeface="Yu Gothic" panose="020B0400000000000000" pitchFamily="34" charset="-128"/>
                <a:cs typeface="Calibri"/>
                <a:sym typeface="Calibri"/>
              </a:rPr>
              <a:t>Nasdaq </a:t>
            </a:r>
            <a:r>
              <a:rPr lang="ja-JP" altLang="en-US" sz="1400" dirty="0">
                <a:latin typeface="Yu Gothic" panose="020B0400000000000000" pitchFamily="34" charset="-128"/>
                <a:ea typeface="Yu Gothic" panose="020B0400000000000000" pitchFamily="34" charset="-128"/>
                <a:cs typeface="Calibri"/>
                <a:sym typeface="Calibri"/>
              </a:rPr>
              <a:t>キャピタルマーケット</a:t>
            </a:r>
            <a:r>
              <a:rPr lang="en" sz="1400" dirty="0">
                <a:latin typeface="Yu Gothic" panose="020B0400000000000000" pitchFamily="34" charset="-128"/>
                <a:ea typeface="Yu Gothic" panose="020B0400000000000000" pitchFamily="34" charset="-128"/>
                <a:cs typeface="Calibri"/>
                <a:sym typeface="Calibri"/>
              </a:rPr>
              <a:t> – </a:t>
            </a:r>
            <a:r>
              <a:rPr lang="ja-JP" altLang="en-US" sz="1400" dirty="0">
                <a:latin typeface="Yu Gothic" panose="020B0400000000000000" pitchFamily="34" charset="-128"/>
                <a:ea typeface="Yu Gothic" panose="020B0400000000000000" pitchFamily="34" charset="-128"/>
                <a:cs typeface="Calibri"/>
                <a:sym typeface="Calibri"/>
              </a:rPr>
              <a:t>数字による</a:t>
            </a:r>
            <a:r>
              <a:rPr lang="en" sz="1400" dirty="0">
                <a:latin typeface="Yu Gothic" panose="020B0400000000000000" pitchFamily="34" charset="-128"/>
                <a:ea typeface="Yu Gothic" panose="020B0400000000000000" pitchFamily="34" charset="-128"/>
                <a:cs typeface="Calibri"/>
                <a:sym typeface="Calibri"/>
              </a:rPr>
              <a:t>:</a:t>
            </a:r>
            <a:endParaRPr dirty="0">
              <a:latin typeface="Yu Gothic" panose="020B0400000000000000" pitchFamily="34" charset="-128"/>
              <a:ea typeface="Yu Gothic" panose="020B0400000000000000"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p35"/>
          <p:cNvSpPr txBox="1">
            <a:spLocks noGrp="1"/>
          </p:cNvSpPr>
          <p:nvPr>
            <p:ph type="body" idx="1"/>
          </p:nvPr>
        </p:nvSpPr>
        <p:spPr>
          <a:xfrm>
            <a:off x="311700" y="573974"/>
            <a:ext cx="8520600" cy="663155"/>
          </a:xfrm>
          <a:prstGeom prst="rect">
            <a:avLst/>
          </a:prstGeom>
          <a:noFill/>
          <a:ln>
            <a:noFill/>
          </a:ln>
        </p:spPr>
        <p:txBody>
          <a:bodyPr spcFirstLastPara="1" wrap="square" lIns="91425" tIns="91425" rIns="91425" bIns="91425" anchor="t" anchorCtr="0">
            <a:noAutofit/>
          </a:bodyPr>
          <a:lstStyle/>
          <a:p>
            <a:pPr marL="0" indent="0">
              <a:lnSpc>
                <a:spcPct val="107000"/>
              </a:lnSpc>
              <a:spcAft>
                <a:spcPts val="800"/>
              </a:spcAft>
              <a:buNone/>
            </a:pPr>
            <a:r>
              <a:rPr lang="ja-JP" sz="1000" dirty="0">
                <a:effectLst/>
                <a:latin typeface="Yu Gothic" panose="020B0400000000000000" pitchFamily="34" charset="-128"/>
                <a:ea typeface="Yu Gothic" panose="020B0400000000000000" pitchFamily="34" charset="-128"/>
                <a:cs typeface="Times New Roman" panose="02020603050405020304" pitchFamily="18" charset="0"/>
              </a:rPr>
              <a:t>なお、</a:t>
            </a:r>
            <a:r>
              <a:rPr lang="en-US" sz="1000" dirty="0">
                <a:effectLst/>
                <a:latin typeface="Yu Gothic" panose="020B0400000000000000" pitchFamily="34" charset="-128"/>
                <a:ea typeface="Yu Gothic" panose="020B0400000000000000" pitchFamily="34" charset="-128"/>
                <a:cs typeface="Times New Roman" panose="02020603050405020304" pitchFamily="18" charset="0"/>
              </a:rPr>
              <a:t>Nasdaq</a:t>
            </a:r>
            <a:r>
              <a:rPr lang="ja-JP" sz="1000" dirty="0">
                <a:effectLst/>
                <a:latin typeface="Yu Gothic" panose="020B0400000000000000" pitchFamily="34" charset="-128"/>
                <a:ea typeface="Yu Gothic" panose="020B0400000000000000" pitchFamily="34" charset="-128"/>
                <a:cs typeface="Times New Roman" panose="02020603050405020304" pitchFamily="18" charset="0"/>
              </a:rPr>
              <a:t>に比べ、</a:t>
            </a:r>
            <a:r>
              <a:rPr lang="en-US" sz="1000" dirty="0">
                <a:effectLst/>
                <a:latin typeface="Yu Gothic" panose="020B0400000000000000" pitchFamily="34" charset="-128"/>
                <a:ea typeface="Yu Gothic" panose="020B0400000000000000" pitchFamily="34" charset="-128"/>
                <a:cs typeface="Times New Roman" panose="02020603050405020304" pitchFamily="18" charset="0"/>
              </a:rPr>
              <a:t>NYSE MKT</a:t>
            </a:r>
            <a:r>
              <a:rPr lang="ja-JP" sz="1000" dirty="0">
                <a:effectLst/>
                <a:latin typeface="Yu Gothic" panose="020B0400000000000000" pitchFamily="34" charset="-128"/>
                <a:ea typeface="Yu Gothic" panose="020B0400000000000000" pitchFamily="34" charset="-128"/>
                <a:cs typeface="Times New Roman" panose="02020603050405020304" pitchFamily="18" charset="0"/>
              </a:rPr>
              <a:t>はラウンドロット株主、公開株の市場価格、又は合計発行株数を含む流動資産基準から制限付きセキュリティを除外しない。</a:t>
            </a:r>
            <a:endParaRPr lang="en-US" sz="1800" dirty="0">
              <a:effectLst/>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rtl="0">
              <a:lnSpc>
                <a:spcPct val="107000"/>
              </a:lnSpc>
              <a:spcBef>
                <a:spcPts val="0"/>
              </a:spcBef>
              <a:spcAft>
                <a:spcPts val="800"/>
              </a:spcAft>
              <a:buSzPts val="1800"/>
              <a:buNone/>
            </a:pPr>
            <a:endParaRPr dirty="0"/>
          </a:p>
        </p:txBody>
      </p:sp>
      <p:sp>
        <p:nvSpPr>
          <p:cNvPr id="187" name="Google Shape;187;p35"/>
          <p:cNvSpPr txBox="1"/>
          <p:nvPr/>
        </p:nvSpPr>
        <p:spPr>
          <a:xfrm>
            <a:off x="9379324" y="3200400"/>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88" name="Google Shape;188;p35"/>
          <p:cNvPicPr preferRelativeResize="0"/>
          <p:nvPr/>
        </p:nvPicPr>
        <p:blipFill rotWithShape="1">
          <a:blip r:embed="rId3">
            <a:alphaModFix/>
          </a:blip>
          <a:srcRect t="17191"/>
          <a:stretch/>
        </p:blipFill>
        <p:spPr>
          <a:xfrm>
            <a:off x="398417" y="1617623"/>
            <a:ext cx="6492327" cy="2584100"/>
          </a:xfrm>
          <a:prstGeom prst="rect">
            <a:avLst/>
          </a:prstGeom>
          <a:noFill/>
          <a:ln>
            <a:noFill/>
          </a:ln>
        </p:spPr>
      </p:pic>
      <p:sp>
        <p:nvSpPr>
          <p:cNvPr id="189" name="Google Shape;189;p35"/>
          <p:cNvSpPr txBox="1"/>
          <p:nvPr/>
        </p:nvSpPr>
        <p:spPr>
          <a:xfrm>
            <a:off x="7100047" y="1296244"/>
            <a:ext cx="1855800" cy="1200288"/>
          </a:xfrm>
          <a:prstGeom prst="rect">
            <a:avLst/>
          </a:prstGeom>
          <a:noFill/>
          <a:ln>
            <a:noFill/>
          </a:ln>
        </p:spPr>
        <p:txBody>
          <a:bodyPr spcFirstLastPara="1" wrap="square" lIns="91425" tIns="45700" rIns="91425" bIns="45700" anchor="t" anchorCtr="0">
            <a:spAutoFit/>
          </a:bodyPr>
          <a:lstStyle/>
          <a:p>
            <a:pPr marL="228600" marR="0" lvl="0" indent="-228600" algn="l" rtl="0">
              <a:lnSpc>
                <a:spcPct val="100000"/>
              </a:lnSpc>
              <a:spcBef>
                <a:spcPts val="0"/>
              </a:spcBef>
              <a:spcAft>
                <a:spcPts val="0"/>
              </a:spcAft>
              <a:buAutoNum type="arabicParenBoth"/>
            </a:pPr>
            <a:r>
              <a:rPr lang="ja-JP" altLang="en-US" sz="800" dirty="0">
                <a:latin typeface="Yu Gothic" panose="020B0400000000000000" pitchFamily="34" charset="-128"/>
                <a:ea typeface="Yu Gothic" panose="020B0400000000000000" pitchFamily="34" charset="-128"/>
              </a:rPr>
              <a:t>最近の会計年度、または三最会計年度の内の二部が必要。</a:t>
            </a:r>
            <a:endParaRPr lang="en-US" altLang="ja-JP" sz="800" dirty="0">
              <a:latin typeface="Yu Gothic" panose="020B0400000000000000" pitchFamily="34" charset="-128"/>
              <a:ea typeface="Yu Gothic" panose="020B0400000000000000" pitchFamily="34" charset="-128"/>
            </a:endParaRPr>
          </a:p>
          <a:p>
            <a:pPr marL="228600" marR="0" lvl="0" indent="-228600" algn="l" rtl="0">
              <a:lnSpc>
                <a:spcPct val="100000"/>
              </a:lnSpc>
              <a:spcBef>
                <a:spcPts val="0"/>
              </a:spcBef>
              <a:spcAft>
                <a:spcPts val="0"/>
              </a:spcAft>
              <a:buAutoNum type="arabicParenBoth"/>
            </a:pPr>
            <a:r>
              <a:rPr lang="ja-JP" altLang="en-US" sz="800" b="0" i="0" u="none" strike="noStrike" cap="none" dirty="0">
                <a:solidFill>
                  <a:srgbClr val="000000"/>
                </a:solidFill>
                <a:latin typeface="Yu Gothic" panose="020B0400000000000000" pitchFamily="34" charset="-128"/>
                <a:ea typeface="Yu Gothic" panose="020B0400000000000000" pitchFamily="34" charset="-128"/>
                <a:sym typeface="Arial"/>
              </a:rPr>
              <a:t>一般株主及びパブリックフロートは株主や役員、取締役員、コントロール株主又は他の集中した（つまり</a:t>
            </a:r>
            <a:r>
              <a:rPr lang="en-US" altLang="ja-JP" sz="800" b="0" i="0" u="none" strike="noStrike" cap="none" dirty="0">
                <a:solidFill>
                  <a:srgbClr val="000000"/>
                </a:solidFill>
                <a:latin typeface="Yu Gothic" panose="020B0400000000000000" pitchFamily="34" charset="-128"/>
                <a:ea typeface="Yu Gothic" panose="020B0400000000000000" pitchFamily="34" charset="-128"/>
                <a:sym typeface="Arial"/>
              </a:rPr>
              <a:t>10</a:t>
            </a:r>
            <a:r>
              <a:rPr lang="ja-JP" altLang="en-US" sz="800" b="0" i="0" u="none" strike="noStrike" cap="none" dirty="0">
                <a:solidFill>
                  <a:srgbClr val="000000"/>
                </a:solidFill>
                <a:latin typeface="Yu Gothic" panose="020B0400000000000000" pitchFamily="34" charset="-128"/>
                <a:ea typeface="Yu Gothic" panose="020B0400000000000000" pitchFamily="34" charset="-128"/>
                <a:sym typeface="Arial"/>
              </a:rPr>
              <a:t>パーセント以上）、関連会社又は家族により直接または間接に所有されるものを含まない。</a:t>
            </a:r>
            <a:endParaRPr dirty="0"/>
          </a:p>
        </p:txBody>
      </p:sp>
      <p:pic>
        <p:nvPicPr>
          <p:cNvPr id="190" name="Google Shape;190;p35"/>
          <p:cNvPicPr preferRelativeResize="0"/>
          <p:nvPr/>
        </p:nvPicPr>
        <p:blipFill>
          <a:blip r:embed="rId4">
            <a:alphaModFix/>
          </a:blip>
          <a:stretch>
            <a:fillRect/>
          </a:stretch>
        </p:blipFill>
        <p:spPr>
          <a:xfrm>
            <a:off x="402846" y="1279679"/>
            <a:ext cx="6487898" cy="321438"/>
          </a:xfrm>
          <a:prstGeom prst="rect">
            <a:avLst/>
          </a:prstGeom>
          <a:noFill/>
          <a:ln>
            <a:noFill/>
          </a:ln>
        </p:spPr>
      </p:pic>
      <p:sp>
        <p:nvSpPr>
          <p:cNvPr id="2" name="TextBox 1">
            <a:extLst>
              <a:ext uri="{FF2B5EF4-FFF2-40B4-BE49-F238E27FC236}">
                <a16:creationId xmlns:a16="http://schemas.microsoft.com/office/drawing/2014/main" id="{D62CC686-0806-8CE8-C23D-1E1044752DA8}"/>
              </a:ext>
            </a:extLst>
          </p:cNvPr>
          <p:cNvSpPr txBox="1"/>
          <p:nvPr/>
        </p:nvSpPr>
        <p:spPr>
          <a:xfrm>
            <a:off x="493795" y="1647711"/>
            <a:ext cx="1156010"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課税前収入</a:t>
            </a:r>
            <a:r>
              <a:rPr lang="ja-JP" altLang="en-US" sz="1000" baseline="30000" dirty="0"/>
              <a:t>（１）</a:t>
            </a:r>
            <a:endParaRPr lang="en-US" sz="1000" baseline="30000" dirty="0"/>
          </a:p>
        </p:txBody>
      </p:sp>
      <p:sp>
        <p:nvSpPr>
          <p:cNvPr id="3" name="TextBox 2">
            <a:extLst>
              <a:ext uri="{FF2B5EF4-FFF2-40B4-BE49-F238E27FC236}">
                <a16:creationId xmlns:a16="http://schemas.microsoft.com/office/drawing/2014/main" id="{75F7893E-BB2D-3A20-296A-93F2F680CE61}"/>
              </a:ext>
            </a:extLst>
          </p:cNvPr>
          <p:cNvSpPr txBox="1"/>
          <p:nvPr/>
        </p:nvSpPr>
        <p:spPr>
          <a:xfrm>
            <a:off x="490654" y="1942660"/>
            <a:ext cx="1260087" cy="153888"/>
          </a:xfrm>
          <a:prstGeom prst="rect">
            <a:avLst/>
          </a:prstGeom>
          <a:solidFill>
            <a:schemeClr val="bg1"/>
          </a:solidFill>
        </p:spPr>
        <p:txBody>
          <a:bodyPr wrap="square" lIns="0" tIns="0" rIns="0" bIns="0" rtlCol="0">
            <a:spAutoFit/>
          </a:bodyPr>
          <a:lstStyle/>
          <a:p>
            <a:pPr algn="l"/>
            <a:r>
              <a:rPr lang="ja-JP" altLang="en-US" sz="1000" dirty="0">
                <a:ea typeface="Yu Gothic" panose="020B0400000000000000" pitchFamily="34" charset="-128"/>
              </a:rPr>
              <a:t>市場資本化率</a:t>
            </a:r>
            <a:endParaRPr lang="en-US" sz="1000" dirty="0">
              <a:ea typeface="Yu Gothic" panose="020B0400000000000000" pitchFamily="34" charset="-128"/>
            </a:endParaRPr>
          </a:p>
        </p:txBody>
      </p:sp>
      <p:sp>
        <p:nvSpPr>
          <p:cNvPr id="5" name="TextBox 4">
            <a:extLst>
              <a:ext uri="{FF2B5EF4-FFF2-40B4-BE49-F238E27FC236}">
                <a16:creationId xmlns:a16="http://schemas.microsoft.com/office/drawing/2014/main" id="{A57514E9-4B71-93A3-5189-4F1A14DE05E1}"/>
              </a:ext>
            </a:extLst>
          </p:cNvPr>
          <p:cNvSpPr txBox="1"/>
          <p:nvPr/>
        </p:nvSpPr>
        <p:spPr>
          <a:xfrm>
            <a:off x="1888273" y="1939111"/>
            <a:ext cx="959005" cy="153888"/>
          </a:xfrm>
          <a:prstGeom prst="rect">
            <a:avLst/>
          </a:prstGeom>
          <a:solidFill>
            <a:schemeClr val="bg1"/>
          </a:solidFill>
        </p:spPr>
        <p:txBody>
          <a:bodyPr wrap="square" lIns="0" tIns="0" rIns="0" bIns="0" rtlCol="0">
            <a:spAutoFit/>
          </a:bodyPr>
          <a:lstStyle/>
          <a:p>
            <a:pPr algn="l"/>
            <a:r>
              <a:rPr lang="ja-JP" altLang="en-US" sz="1000" dirty="0">
                <a:ea typeface="Yu Gothic" panose="020B0400000000000000" pitchFamily="34" charset="-128"/>
              </a:rPr>
              <a:t>該当しない</a:t>
            </a:r>
            <a:endParaRPr lang="en-US" sz="1000" dirty="0"/>
          </a:p>
        </p:txBody>
      </p:sp>
      <p:sp>
        <p:nvSpPr>
          <p:cNvPr id="7" name="TextBox 6">
            <a:extLst>
              <a:ext uri="{FF2B5EF4-FFF2-40B4-BE49-F238E27FC236}">
                <a16:creationId xmlns:a16="http://schemas.microsoft.com/office/drawing/2014/main" id="{F137366F-C298-DDFE-904E-CA1CC783C823}"/>
              </a:ext>
            </a:extLst>
          </p:cNvPr>
          <p:cNvSpPr txBox="1"/>
          <p:nvPr/>
        </p:nvSpPr>
        <p:spPr>
          <a:xfrm>
            <a:off x="3152079" y="2548900"/>
            <a:ext cx="735981" cy="153888"/>
          </a:xfrm>
          <a:prstGeom prst="rect">
            <a:avLst/>
          </a:prstGeom>
          <a:solidFill>
            <a:schemeClr val="bg1"/>
          </a:solidFill>
        </p:spPr>
        <p:txBody>
          <a:bodyPr wrap="square" lIns="0" tIns="0" rIns="0" bIns="0" rtlCol="0">
            <a:spAutoFit/>
          </a:bodyPr>
          <a:lstStyle/>
          <a:p>
            <a:pPr algn="l"/>
            <a:r>
              <a:rPr lang="ja-JP" altLang="en-US" sz="1000" dirty="0">
                <a:ea typeface="Yu Gothic" panose="020B0400000000000000" pitchFamily="34" charset="-128"/>
              </a:rPr>
              <a:t>該当しない</a:t>
            </a:r>
            <a:endParaRPr lang="en-US" sz="1000" dirty="0"/>
          </a:p>
        </p:txBody>
      </p:sp>
      <p:sp>
        <p:nvSpPr>
          <p:cNvPr id="8" name="TextBox 7">
            <a:extLst>
              <a:ext uri="{FF2B5EF4-FFF2-40B4-BE49-F238E27FC236}">
                <a16:creationId xmlns:a16="http://schemas.microsoft.com/office/drawing/2014/main" id="{D0C0ECFA-E899-94F9-22A2-93B6A4431666}"/>
              </a:ext>
            </a:extLst>
          </p:cNvPr>
          <p:cNvSpPr txBox="1"/>
          <p:nvPr/>
        </p:nvSpPr>
        <p:spPr>
          <a:xfrm>
            <a:off x="3156970" y="1638312"/>
            <a:ext cx="806605" cy="153888"/>
          </a:xfrm>
          <a:prstGeom prst="rect">
            <a:avLst/>
          </a:prstGeom>
          <a:solidFill>
            <a:schemeClr val="bg1"/>
          </a:solidFill>
        </p:spPr>
        <p:txBody>
          <a:bodyPr wrap="square" lIns="0" tIns="0" rIns="0" bIns="0" rtlCol="0">
            <a:spAutoFit/>
          </a:bodyPr>
          <a:lstStyle/>
          <a:p>
            <a:pPr algn="l"/>
            <a:r>
              <a:rPr lang="ja-JP" altLang="en-US" sz="1000" dirty="0">
                <a:ea typeface="Yu Gothic" panose="020B0400000000000000" pitchFamily="34" charset="-128"/>
              </a:rPr>
              <a:t>該当しない</a:t>
            </a:r>
            <a:endParaRPr lang="en-US" sz="1000" dirty="0"/>
          </a:p>
        </p:txBody>
      </p:sp>
      <p:sp>
        <p:nvSpPr>
          <p:cNvPr id="9" name="TextBox 8">
            <a:extLst>
              <a:ext uri="{FF2B5EF4-FFF2-40B4-BE49-F238E27FC236}">
                <a16:creationId xmlns:a16="http://schemas.microsoft.com/office/drawing/2014/main" id="{4BAA3D27-7563-CDFC-0C7B-80263198DEC3}"/>
              </a:ext>
            </a:extLst>
          </p:cNvPr>
          <p:cNvSpPr txBox="1"/>
          <p:nvPr/>
        </p:nvSpPr>
        <p:spPr>
          <a:xfrm>
            <a:off x="4119342" y="1634752"/>
            <a:ext cx="832212" cy="153888"/>
          </a:xfrm>
          <a:prstGeom prst="rect">
            <a:avLst/>
          </a:prstGeom>
          <a:solidFill>
            <a:schemeClr val="bg1"/>
          </a:solidFill>
        </p:spPr>
        <p:txBody>
          <a:bodyPr wrap="square" lIns="0" tIns="0" rIns="0" bIns="0" rtlCol="0">
            <a:spAutoFit/>
          </a:bodyPr>
          <a:lstStyle/>
          <a:p>
            <a:pPr algn="l"/>
            <a:r>
              <a:rPr lang="ja-JP" altLang="en-US" sz="1000" dirty="0">
                <a:ea typeface="Yu Gothic" panose="020B0400000000000000" pitchFamily="34" charset="-128"/>
              </a:rPr>
              <a:t>該当しない</a:t>
            </a:r>
            <a:endParaRPr lang="en-US" sz="1000" dirty="0"/>
          </a:p>
        </p:txBody>
      </p:sp>
      <p:sp>
        <p:nvSpPr>
          <p:cNvPr id="10" name="TextBox 9">
            <a:extLst>
              <a:ext uri="{FF2B5EF4-FFF2-40B4-BE49-F238E27FC236}">
                <a16:creationId xmlns:a16="http://schemas.microsoft.com/office/drawing/2014/main" id="{5F9905E7-E6B1-0F8C-7F6F-ED493BB4531F}"/>
              </a:ext>
            </a:extLst>
          </p:cNvPr>
          <p:cNvSpPr txBox="1"/>
          <p:nvPr/>
        </p:nvSpPr>
        <p:spPr>
          <a:xfrm>
            <a:off x="5970408" y="1654072"/>
            <a:ext cx="732264" cy="153888"/>
          </a:xfrm>
          <a:prstGeom prst="rect">
            <a:avLst/>
          </a:prstGeom>
          <a:solidFill>
            <a:schemeClr val="bg1"/>
          </a:solidFill>
        </p:spPr>
        <p:txBody>
          <a:bodyPr wrap="square" lIns="0" tIns="0" rIns="0" bIns="0" rtlCol="0">
            <a:spAutoFit/>
          </a:bodyPr>
          <a:lstStyle/>
          <a:p>
            <a:pPr algn="l"/>
            <a:r>
              <a:rPr lang="ja-JP" altLang="en-US" sz="1000" dirty="0">
                <a:ea typeface="Yu Gothic" panose="020B0400000000000000" pitchFamily="34" charset="-128"/>
              </a:rPr>
              <a:t>該当しない</a:t>
            </a:r>
            <a:endParaRPr lang="en-US" sz="1000" dirty="0"/>
          </a:p>
        </p:txBody>
      </p:sp>
      <p:sp>
        <p:nvSpPr>
          <p:cNvPr id="11" name="TextBox 10">
            <a:extLst>
              <a:ext uri="{FF2B5EF4-FFF2-40B4-BE49-F238E27FC236}">
                <a16:creationId xmlns:a16="http://schemas.microsoft.com/office/drawing/2014/main" id="{B2E6E938-F756-D9A7-7F8B-893AC22DD890}"/>
              </a:ext>
            </a:extLst>
          </p:cNvPr>
          <p:cNvSpPr txBox="1"/>
          <p:nvPr/>
        </p:nvSpPr>
        <p:spPr>
          <a:xfrm>
            <a:off x="5057914" y="1645437"/>
            <a:ext cx="765717" cy="153888"/>
          </a:xfrm>
          <a:prstGeom prst="rect">
            <a:avLst/>
          </a:prstGeom>
          <a:solidFill>
            <a:schemeClr val="bg1"/>
          </a:solidFill>
        </p:spPr>
        <p:txBody>
          <a:bodyPr wrap="square" lIns="0" tIns="0" rIns="0" bIns="0" rtlCol="0">
            <a:spAutoFit/>
          </a:bodyPr>
          <a:lstStyle/>
          <a:p>
            <a:pPr algn="l"/>
            <a:r>
              <a:rPr lang="ja-JP" altLang="en-US" sz="1000" dirty="0">
                <a:ea typeface="Yu Gothic" panose="020B0400000000000000" pitchFamily="34" charset="-128"/>
              </a:rPr>
              <a:t>該当しない</a:t>
            </a:r>
            <a:endParaRPr lang="en-US" sz="1000" dirty="0"/>
          </a:p>
        </p:txBody>
      </p:sp>
      <p:sp>
        <p:nvSpPr>
          <p:cNvPr id="12" name="TextBox 11">
            <a:extLst>
              <a:ext uri="{FF2B5EF4-FFF2-40B4-BE49-F238E27FC236}">
                <a16:creationId xmlns:a16="http://schemas.microsoft.com/office/drawing/2014/main" id="{0A2C26D9-375B-BEC7-8E2B-545F825B3DD2}"/>
              </a:ext>
            </a:extLst>
          </p:cNvPr>
          <p:cNvSpPr txBox="1"/>
          <p:nvPr/>
        </p:nvSpPr>
        <p:spPr>
          <a:xfrm>
            <a:off x="5970407" y="1939111"/>
            <a:ext cx="732264" cy="153888"/>
          </a:xfrm>
          <a:prstGeom prst="rect">
            <a:avLst/>
          </a:prstGeom>
          <a:solidFill>
            <a:schemeClr val="bg1"/>
          </a:solidFill>
        </p:spPr>
        <p:txBody>
          <a:bodyPr wrap="square" lIns="0" tIns="0" rIns="0" bIns="0" rtlCol="0">
            <a:spAutoFit/>
          </a:bodyPr>
          <a:lstStyle/>
          <a:p>
            <a:pPr algn="l"/>
            <a:r>
              <a:rPr lang="ja-JP" altLang="en-US" sz="1000" dirty="0">
                <a:ea typeface="Yu Gothic" panose="020B0400000000000000" pitchFamily="34" charset="-128"/>
              </a:rPr>
              <a:t>該当しない</a:t>
            </a:r>
            <a:endParaRPr lang="en-US" sz="1000" dirty="0"/>
          </a:p>
        </p:txBody>
      </p:sp>
      <p:sp>
        <p:nvSpPr>
          <p:cNvPr id="13" name="TextBox 12">
            <a:extLst>
              <a:ext uri="{FF2B5EF4-FFF2-40B4-BE49-F238E27FC236}">
                <a16:creationId xmlns:a16="http://schemas.microsoft.com/office/drawing/2014/main" id="{F5428914-D633-3B2A-5601-46DC3C72DEA6}"/>
              </a:ext>
            </a:extLst>
          </p:cNvPr>
          <p:cNvSpPr txBox="1"/>
          <p:nvPr/>
        </p:nvSpPr>
        <p:spPr>
          <a:xfrm>
            <a:off x="3152079" y="1939111"/>
            <a:ext cx="858644" cy="153888"/>
          </a:xfrm>
          <a:prstGeom prst="rect">
            <a:avLst/>
          </a:prstGeom>
          <a:solidFill>
            <a:schemeClr val="bg1"/>
          </a:solidFill>
        </p:spPr>
        <p:txBody>
          <a:bodyPr wrap="square" lIns="0" tIns="0" rIns="0" bIns="0" rtlCol="0">
            <a:spAutoFit/>
          </a:bodyPr>
          <a:lstStyle/>
          <a:p>
            <a:pPr algn="l"/>
            <a:r>
              <a:rPr lang="ja-JP" altLang="en-US" sz="1000" dirty="0">
                <a:ea typeface="Yu Gothic" panose="020B0400000000000000" pitchFamily="34" charset="-128"/>
              </a:rPr>
              <a:t>該当しない</a:t>
            </a:r>
            <a:endParaRPr lang="en-US" sz="1000" dirty="0"/>
          </a:p>
        </p:txBody>
      </p:sp>
      <p:sp>
        <p:nvSpPr>
          <p:cNvPr id="14" name="TextBox 13">
            <a:extLst>
              <a:ext uri="{FF2B5EF4-FFF2-40B4-BE49-F238E27FC236}">
                <a16:creationId xmlns:a16="http://schemas.microsoft.com/office/drawing/2014/main" id="{7A2734F6-752C-2B94-9B8B-15475A9994F6}"/>
              </a:ext>
            </a:extLst>
          </p:cNvPr>
          <p:cNvSpPr txBox="1"/>
          <p:nvPr/>
        </p:nvSpPr>
        <p:spPr>
          <a:xfrm>
            <a:off x="4088451" y="1941627"/>
            <a:ext cx="750849" cy="153888"/>
          </a:xfrm>
          <a:prstGeom prst="rect">
            <a:avLst/>
          </a:prstGeom>
          <a:solidFill>
            <a:schemeClr val="bg1"/>
          </a:solidFill>
        </p:spPr>
        <p:txBody>
          <a:bodyPr wrap="square" lIns="0" tIns="0" rIns="0" bIns="0" rtlCol="0">
            <a:spAutoFit/>
          </a:bodyPr>
          <a:lstStyle/>
          <a:p>
            <a:pPr algn="l"/>
            <a:r>
              <a:rPr lang="ja-JP" altLang="en-US" sz="1000" dirty="0">
                <a:ea typeface="Yu Gothic" panose="020B0400000000000000" pitchFamily="34" charset="-128"/>
              </a:rPr>
              <a:t>該当しない</a:t>
            </a:r>
            <a:endParaRPr lang="en-US" sz="1000" dirty="0"/>
          </a:p>
        </p:txBody>
      </p:sp>
      <p:sp>
        <p:nvSpPr>
          <p:cNvPr id="15" name="TextBox 14">
            <a:extLst>
              <a:ext uri="{FF2B5EF4-FFF2-40B4-BE49-F238E27FC236}">
                <a16:creationId xmlns:a16="http://schemas.microsoft.com/office/drawing/2014/main" id="{8A1B23D4-18F1-9FC3-F10E-34258690482B}"/>
              </a:ext>
            </a:extLst>
          </p:cNvPr>
          <p:cNvSpPr txBox="1"/>
          <p:nvPr/>
        </p:nvSpPr>
        <p:spPr>
          <a:xfrm>
            <a:off x="5051173" y="2559764"/>
            <a:ext cx="819617" cy="153888"/>
          </a:xfrm>
          <a:prstGeom prst="rect">
            <a:avLst/>
          </a:prstGeom>
          <a:solidFill>
            <a:schemeClr val="bg1"/>
          </a:solidFill>
        </p:spPr>
        <p:txBody>
          <a:bodyPr wrap="square" lIns="0" tIns="0" rIns="0" bIns="0" rtlCol="0">
            <a:spAutoFit/>
          </a:bodyPr>
          <a:lstStyle/>
          <a:p>
            <a:pPr algn="l"/>
            <a:r>
              <a:rPr lang="ja-JP" altLang="en-US" sz="1000" dirty="0">
                <a:ea typeface="Yu Gothic" panose="020B0400000000000000" pitchFamily="34" charset="-128"/>
              </a:rPr>
              <a:t>該当しない</a:t>
            </a:r>
            <a:endParaRPr lang="en-US" sz="1000" dirty="0"/>
          </a:p>
        </p:txBody>
      </p:sp>
      <p:sp>
        <p:nvSpPr>
          <p:cNvPr id="16" name="TextBox 15">
            <a:extLst>
              <a:ext uri="{FF2B5EF4-FFF2-40B4-BE49-F238E27FC236}">
                <a16:creationId xmlns:a16="http://schemas.microsoft.com/office/drawing/2014/main" id="{7F2E7E8E-2C94-0B97-0C65-096E089A7FFA}"/>
              </a:ext>
            </a:extLst>
          </p:cNvPr>
          <p:cNvSpPr txBox="1"/>
          <p:nvPr/>
        </p:nvSpPr>
        <p:spPr>
          <a:xfrm>
            <a:off x="4114748" y="2548711"/>
            <a:ext cx="819616" cy="153888"/>
          </a:xfrm>
          <a:prstGeom prst="rect">
            <a:avLst/>
          </a:prstGeom>
          <a:solidFill>
            <a:schemeClr val="bg1"/>
          </a:solidFill>
        </p:spPr>
        <p:txBody>
          <a:bodyPr wrap="square" lIns="0" tIns="0" rIns="0" bIns="0" rtlCol="0">
            <a:spAutoFit/>
          </a:bodyPr>
          <a:lstStyle/>
          <a:p>
            <a:pPr algn="l"/>
            <a:r>
              <a:rPr lang="ja-JP" altLang="en-US" sz="1000" dirty="0">
                <a:ea typeface="Yu Gothic" panose="020B0400000000000000" pitchFamily="34" charset="-128"/>
              </a:rPr>
              <a:t>該当しない</a:t>
            </a:r>
            <a:endParaRPr lang="en-US" sz="1000" dirty="0"/>
          </a:p>
        </p:txBody>
      </p:sp>
      <p:sp>
        <p:nvSpPr>
          <p:cNvPr id="17" name="TextBox 16">
            <a:extLst>
              <a:ext uri="{FF2B5EF4-FFF2-40B4-BE49-F238E27FC236}">
                <a16:creationId xmlns:a16="http://schemas.microsoft.com/office/drawing/2014/main" id="{870EFE84-3EEA-D70F-092C-EEE86F99A6C0}"/>
              </a:ext>
            </a:extLst>
          </p:cNvPr>
          <p:cNvSpPr txBox="1"/>
          <p:nvPr/>
        </p:nvSpPr>
        <p:spPr>
          <a:xfrm>
            <a:off x="1888273" y="2566822"/>
            <a:ext cx="959005" cy="153888"/>
          </a:xfrm>
          <a:prstGeom prst="rect">
            <a:avLst/>
          </a:prstGeom>
          <a:solidFill>
            <a:schemeClr val="bg1"/>
          </a:solidFill>
        </p:spPr>
        <p:txBody>
          <a:bodyPr wrap="square" lIns="0" tIns="0" rIns="0" bIns="0" rtlCol="0">
            <a:spAutoFit/>
          </a:bodyPr>
          <a:lstStyle/>
          <a:p>
            <a:pPr algn="l"/>
            <a:r>
              <a:rPr lang="ja-JP" altLang="en-US" sz="1000" dirty="0">
                <a:ea typeface="Yu Gothic" panose="020B0400000000000000" pitchFamily="34" charset="-128"/>
              </a:rPr>
              <a:t>該当しない</a:t>
            </a:r>
            <a:endParaRPr lang="en-US" sz="1000" dirty="0"/>
          </a:p>
        </p:txBody>
      </p:sp>
      <p:sp>
        <p:nvSpPr>
          <p:cNvPr id="18" name="TextBox 17">
            <a:extLst>
              <a:ext uri="{FF2B5EF4-FFF2-40B4-BE49-F238E27FC236}">
                <a16:creationId xmlns:a16="http://schemas.microsoft.com/office/drawing/2014/main" id="{C9312EC7-9474-8DE7-271D-B7FD693A2F7A}"/>
              </a:ext>
            </a:extLst>
          </p:cNvPr>
          <p:cNvSpPr txBox="1"/>
          <p:nvPr/>
        </p:nvSpPr>
        <p:spPr>
          <a:xfrm>
            <a:off x="485602" y="2552765"/>
            <a:ext cx="1316174" cy="324731"/>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合計資産及び合計収入</a:t>
            </a:r>
            <a:endParaRPr lang="en-US" sz="1000" dirty="0">
              <a:latin typeface="Yu Gothic" panose="020B0400000000000000" pitchFamily="34" charset="-128"/>
              <a:ea typeface="Yu Gothic" panose="020B0400000000000000" pitchFamily="34" charset="-128"/>
            </a:endParaRPr>
          </a:p>
        </p:txBody>
      </p:sp>
      <p:sp>
        <p:nvSpPr>
          <p:cNvPr id="20" name="TextBox 19">
            <a:extLst>
              <a:ext uri="{FF2B5EF4-FFF2-40B4-BE49-F238E27FC236}">
                <a16:creationId xmlns:a16="http://schemas.microsoft.com/office/drawing/2014/main" id="{E65AE1E7-464A-1351-B18D-ABBED9FE73AC}"/>
              </a:ext>
            </a:extLst>
          </p:cNvPr>
          <p:cNvSpPr txBox="1"/>
          <p:nvPr/>
        </p:nvSpPr>
        <p:spPr>
          <a:xfrm>
            <a:off x="490654" y="3720503"/>
            <a:ext cx="1189463" cy="324731"/>
          </a:xfrm>
          <a:prstGeom prst="rect">
            <a:avLst/>
          </a:prstGeom>
          <a:solidFill>
            <a:schemeClr val="bg1"/>
          </a:solidFill>
        </p:spPr>
        <p:txBody>
          <a:bodyPr wrap="square" lIns="0" tIns="0" rIns="0" bIns="0" rtlCol="0">
            <a:noAutofit/>
          </a:bodyPr>
          <a:lstStyle/>
          <a:p>
            <a:pPr algn="l"/>
            <a:r>
              <a:rPr lang="ja-JP" altLang="en-US" sz="800" dirty="0"/>
              <a:t>パブリックフロートの市場価値</a:t>
            </a:r>
            <a:r>
              <a:rPr lang="ja-JP" altLang="en-US" sz="800" baseline="30000" dirty="0"/>
              <a:t>（２）</a:t>
            </a:r>
            <a:endParaRPr lang="en-US" sz="600" baseline="30000" dirty="0"/>
          </a:p>
        </p:txBody>
      </p:sp>
      <p:sp>
        <p:nvSpPr>
          <p:cNvPr id="21" name="TextBox 20">
            <a:extLst>
              <a:ext uri="{FF2B5EF4-FFF2-40B4-BE49-F238E27FC236}">
                <a16:creationId xmlns:a16="http://schemas.microsoft.com/office/drawing/2014/main" id="{6874694E-2899-8D4C-308C-990C90DAFA40}"/>
              </a:ext>
            </a:extLst>
          </p:cNvPr>
          <p:cNvSpPr txBox="1"/>
          <p:nvPr/>
        </p:nvSpPr>
        <p:spPr>
          <a:xfrm>
            <a:off x="5289395" y="1939111"/>
            <a:ext cx="509239" cy="153888"/>
          </a:xfrm>
          <a:prstGeom prst="rect">
            <a:avLst/>
          </a:prstGeom>
          <a:solidFill>
            <a:schemeClr val="bg1"/>
          </a:solidFill>
        </p:spPr>
        <p:txBody>
          <a:bodyPr wrap="square" lIns="0" tIns="0" rIns="0" bIns="0" rtlCol="0">
            <a:spAutoFit/>
          </a:bodyPr>
          <a:lstStyle/>
          <a:p>
            <a:pPr algn="l"/>
            <a:r>
              <a:rPr lang="ja-JP" altLang="en-US" sz="1000" dirty="0">
                <a:ea typeface="Yu Gothic" panose="020B0400000000000000" pitchFamily="34" charset="-128"/>
              </a:rPr>
              <a:t>百万</a:t>
            </a:r>
            <a:endParaRPr lang="en-US" sz="800" dirty="0"/>
          </a:p>
        </p:txBody>
      </p:sp>
      <p:sp>
        <p:nvSpPr>
          <p:cNvPr id="22" name="TextBox 21">
            <a:extLst>
              <a:ext uri="{FF2B5EF4-FFF2-40B4-BE49-F238E27FC236}">
                <a16:creationId xmlns:a16="http://schemas.microsoft.com/office/drawing/2014/main" id="{DFB3E4F1-0F2B-737C-C1C2-8FAE37C32B0D}"/>
              </a:ext>
            </a:extLst>
          </p:cNvPr>
          <p:cNvSpPr txBox="1"/>
          <p:nvPr/>
        </p:nvSpPr>
        <p:spPr>
          <a:xfrm>
            <a:off x="2057399" y="3703705"/>
            <a:ext cx="509239" cy="153888"/>
          </a:xfrm>
          <a:prstGeom prst="rect">
            <a:avLst/>
          </a:prstGeom>
          <a:solidFill>
            <a:schemeClr val="bg1"/>
          </a:solidFill>
        </p:spPr>
        <p:txBody>
          <a:bodyPr wrap="square" lIns="0" tIns="0" rIns="0" bIns="0" rtlCol="0">
            <a:spAutoFit/>
          </a:bodyPr>
          <a:lstStyle/>
          <a:p>
            <a:pPr algn="l"/>
            <a:r>
              <a:rPr lang="ja-JP" altLang="en-US" sz="1000" dirty="0">
                <a:ea typeface="Yu Gothic" panose="020B0400000000000000" pitchFamily="34" charset="-128"/>
              </a:rPr>
              <a:t>百万</a:t>
            </a:r>
            <a:endParaRPr lang="en-US" sz="800" dirty="0"/>
          </a:p>
        </p:txBody>
      </p:sp>
      <p:sp>
        <p:nvSpPr>
          <p:cNvPr id="23" name="TextBox 22">
            <a:extLst>
              <a:ext uri="{FF2B5EF4-FFF2-40B4-BE49-F238E27FC236}">
                <a16:creationId xmlns:a16="http://schemas.microsoft.com/office/drawing/2014/main" id="{0974D20A-83CB-2308-0B09-7DABC9DA56B9}"/>
              </a:ext>
            </a:extLst>
          </p:cNvPr>
          <p:cNvSpPr txBox="1"/>
          <p:nvPr/>
        </p:nvSpPr>
        <p:spPr>
          <a:xfrm>
            <a:off x="3413404" y="3703705"/>
            <a:ext cx="509239" cy="153888"/>
          </a:xfrm>
          <a:prstGeom prst="rect">
            <a:avLst/>
          </a:prstGeom>
          <a:solidFill>
            <a:schemeClr val="bg1"/>
          </a:solidFill>
        </p:spPr>
        <p:txBody>
          <a:bodyPr wrap="square" lIns="0" tIns="0" rIns="0" bIns="0" rtlCol="0">
            <a:spAutoFit/>
          </a:bodyPr>
          <a:lstStyle/>
          <a:p>
            <a:pPr algn="l"/>
            <a:r>
              <a:rPr lang="ja-JP" altLang="en-US" sz="1000" dirty="0">
                <a:ea typeface="Yu Gothic" panose="020B0400000000000000" pitchFamily="34" charset="-128"/>
              </a:rPr>
              <a:t>百万</a:t>
            </a:r>
            <a:endParaRPr lang="en-US" sz="800" dirty="0"/>
          </a:p>
        </p:txBody>
      </p:sp>
      <p:sp>
        <p:nvSpPr>
          <p:cNvPr id="24" name="TextBox 23">
            <a:extLst>
              <a:ext uri="{FF2B5EF4-FFF2-40B4-BE49-F238E27FC236}">
                <a16:creationId xmlns:a16="http://schemas.microsoft.com/office/drawing/2014/main" id="{368F7DF8-A5E9-9820-8257-F6D5AF52F69A}"/>
              </a:ext>
            </a:extLst>
          </p:cNvPr>
          <p:cNvSpPr txBox="1"/>
          <p:nvPr/>
        </p:nvSpPr>
        <p:spPr>
          <a:xfrm>
            <a:off x="4358868" y="3696622"/>
            <a:ext cx="509239" cy="153888"/>
          </a:xfrm>
          <a:prstGeom prst="rect">
            <a:avLst/>
          </a:prstGeom>
          <a:solidFill>
            <a:schemeClr val="bg1"/>
          </a:solidFill>
        </p:spPr>
        <p:txBody>
          <a:bodyPr wrap="square" lIns="0" tIns="0" rIns="0" bIns="0" rtlCol="0">
            <a:spAutoFit/>
          </a:bodyPr>
          <a:lstStyle/>
          <a:p>
            <a:pPr algn="l"/>
            <a:r>
              <a:rPr lang="ja-JP" altLang="en-US" sz="1000" dirty="0">
                <a:ea typeface="Yu Gothic" panose="020B0400000000000000" pitchFamily="34" charset="-128"/>
              </a:rPr>
              <a:t>百万</a:t>
            </a:r>
            <a:endParaRPr lang="en-US" sz="800" dirty="0"/>
          </a:p>
        </p:txBody>
      </p:sp>
      <p:sp>
        <p:nvSpPr>
          <p:cNvPr id="25" name="TextBox 24">
            <a:extLst>
              <a:ext uri="{FF2B5EF4-FFF2-40B4-BE49-F238E27FC236}">
                <a16:creationId xmlns:a16="http://schemas.microsoft.com/office/drawing/2014/main" id="{F7ED7781-7D60-995F-F85A-7D546C8CE86F}"/>
              </a:ext>
            </a:extLst>
          </p:cNvPr>
          <p:cNvSpPr txBox="1"/>
          <p:nvPr/>
        </p:nvSpPr>
        <p:spPr>
          <a:xfrm>
            <a:off x="5289395" y="3696622"/>
            <a:ext cx="509239" cy="153888"/>
          </a:xfrm>
          <a:prstGeom prst="rect">
            <a:avLst/>
          </a:prstGeom>
          <a:solidFill>
            <a:schemeClr val="bg1"/>
          </a:solidFill>
        </p:spPr>
        <p:txBody>
          <a:bodyPr wrap="square" lIns="0" tIns="0" rIns="0" bIns="0" rtlCol="0">
            <a:spAutoFit/>
          </a:bodyPr>
          <a:lstStyle/>
          <a:p>
            <a:pPr algn="l"/>
            <a:r>
              <a:rPr lang="ja-JP" altLang="en-US" sz="1000" dirty="0">
                <a:ea typeface="Yu Gothic" panose="020B0400000000000000" pitchFamily="34" charset="-128"/>
              </a:rPr>
              <a:t>百万</a:t>
            </a:r>
            <a:endParaRPr lang="en-US" sz="800" dirty="0"/>
          </a:p>
        </p:txBody>
      </p:sp>
      <p:sp>
        <p:nvSpPr>
          <p:cNvPr id="26" name="TextBox 25">
            <a:extLst>
              <a:ext uri="{FF2B5EF4-FFF2-40B4-BE49-F238E27FC236}">
                <a16:creationId xmlns:a16="http://schemas.microsoft.com/office/drawing/2014/main" id="{48D712B9-E1A1-2AF5-A934-E4C8C5B748E8}"/>
              </a:ext>
            </a:extLst>
          </p:cNvPr>
          <p:cNvSpPr txBox="1"/>
          <p:nvPr/>
        </p:nvSpPr>
        <p:spPr>
          <a:xfrm>
            <a:off x="5970408" y="2552617"/>
            <a:ext cx="780984" cy="1024152"/>
          </a:xfrm>
          <a:prstGeom prst="rect">
            <a:avLst/>
          </a:prstGeom>
          <a:solidFill>
            <a:schemeClr val="bg1"/>
          </a:solidFill>
        </p:spPr>
        <p:txBody>
          <a:bodyPr wrap="square" lIns="0" tIns="0" rIns="0" bIns="0" rtlCol="0">
            <a:noAutofit/>
          </a:bodyPr>
          <a:lstStyle/>
          <a:p>
            <a:pPr algn="l"/>
            <a:r>
              <a:rPr lang="en-US" altLang="ja-JP" sz="1000" dirty="0">
                <a:ea typeface="Yu Gothic" panose="020B0400000000000000" pitchFamily="34" charset="-128"/>
              </a:rPr>
              <a:t>$</a:t>
            </a:r>
            <a:r>
              <a:rPr lang="ja-JP" altLang="en-US" sz="1000" dirty="0">
                <a:ea typeface="Yu Gothic" panose="020B0400000000000000" pitchFamily="34" charset="-128"/>
              </a:rPr>
              <a:t>７５百万の総資産及び＄７５百万の収入</a:t>
            </a:r>
            <a:r>
              <a:rPr lang="ja-JP" altLang="en-US" sz="1000" baseline="30000" dirty="0">
                <a:ea typeface="Yu Gothic" panose="020B0400000000000000" pitchFamily="34" charset="-128"/>
              </a:rPr>
              <a:t>（１）</a:t>
            </a:r>
            <a:endParaRPr lang="en-US" sz="800" baseline="30000" dirty="0"/>
          </a:p>
        </p:txBody>
      </p:sp>
      <p:sp>
        <p:nvSpPr>
          <p:cNvPr id="28" name="TextBox 27">
            <a:extLst>
              <a:ext uri="{FF2B5EF4-FFF2-40B4-BE49-F238E27FC236}">
                <a16:creationId xmlns:a16="http://schemas.microsoft.com/office/drawing/2014/main" id="{2E03D889-43CE-E280-FC01-B65F507ED747}"/>
              </a:ext>
            </a:extLst>
          </p:cNvPr>
          <p:cNvSpPr txBox="1"/>
          <p:nvPr/>
        </p:nvSpPr>
        <p:spPr>
          <a:xfrm>
            <a:off x="6231537" y="3699516"/>
            <a:ext cx="509239" cy="153888"/>
          </a:xfrm>
          <a:prstGeom prst="rect">
            <a:avLst/>
          </a:prstGeom>
          <a:solidFill>
            <a:schemeClr val="bg1"/>
          </a:solidFill>
        </p:spPr>
        <p:txBody>
          <a:bodyPr wrap="square" lIns="0" tIns="0" rIns="0" bIns="0" rtlCol="0">
            <a:spAutoFit/>
          </a:bodyPr>
          <a:lstStyle/>
          <a:p>
            <a:pPr algn="l"/>
            <a:r>
              <a:rPr lang="ja-JP" altLang="en-US" sz="1000" dirty="0">
                <a:ea typeface="Yu Gothic" panose="020B0400000000000000" pitchFamily="34" charset="-128"/>
              </a:rPr>
              <a:t>百万</a:t>
            </a:r>
            <a:endParaRPr lang="en-US" sz="800" dirty="0"/>
          </a:p>
        </p:txBody>
      </p:sp>
      <p:sp>
        <p:nvSpPr>
          <p:cNvPr id="29" name="TextBox 28">
            <a:extLst>
              <a:ext uri="{FF2B5EF4-FFF2-40B4-BE49-F238E27FC236}">
                <a16:creationId xmlns:a16="http://schemas.microsoft.com/office/drawing/2014/main" id="{ABE85C45-1B27-5444-753E-D9981815BCDA}"/>
              </a:ext>
            </a:extLst>
          </p:cNvPr>
          <p:cNvSpPr txBox="1"/>
          <p:nvPr/>
        </p:nvSpPr>
        <p:spPr>
          <a:xfrm>
            <a:off x="1959562" y="4880439"/>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30" name="TextBox 29">
            <a:extLst>
              <a:ext uri="{FF2B5EF4-FFF2-40B4-BE49-F238E27FC236}">
                <a16:creationId xmlns:a16="http://schemas.microsoft.com/office/drawing/2014/main" id="{5C9A849A-38D4-202E-3411-CC89FB4F570F}"/>
              </a:ext>
            </a:extLst>
          </p:cNvPr>
          <p:cNvSpPr txBox="1"/>
          <p:nvPr/>
        </p:nvSpPr>
        <p:spPr>
          <a:xfrm>
            <a:off x="971766" y="4880439"/>
            <a:ext cx="398469" cy="84617"/>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アンソニー</a:t>
            </a:r>
            <a:endParaRPr lang="en-US" sz="600" dirty="0">
              <a:latin typeface="Yu Gothic" panose="020B0400000000000000" pitchFamily="34" charset="-128"/>
              <a:ea typeface="Yu Gothic" panose="020B0400000000000000" pitchFamily="34" charset="-128"/>
            </a:endParaRPr>
          </a:p>
        </p:txBody>
      </p:sp>
      <p:sp>
        <p:nvSpPr>
          <p:cNvPr id="31" name="TextBox 30">
            <a:extLst>
              <a:ext uri="{FF2B5EF4-FFF2-40B4-BE49-F238E27FC236}">
                <a16:creationId xmlns:a16="http://schemas.microsoft.com/office/drawing/2014/main" id="{04557BD5-6B65-043E-3590-4F29E74B96B2}"/>
              </a:ext>
            </a:extLst>
          </p:cNvPr>
          <p:cNvSpPr txBox="1"/>
          <p:nvPr/>
        </p:nvSpPr>
        <p:spPr>
          <a:xfrm>
            <a:off x="7421943" y="4775234"/>
            <a:ext cx="812800" cy="173566"/>
          </a:xfrm>
          <a:prstGeom prst="rect">
            <a:avLst/>
          </a:prstGeom>
          <a:solidFill>
            <a:schemeClr val="bg1"/>
          </a:solidFill>
        </p:spPr>
        <p:txBody>
          <a:bodyPr wrap="square" lIns="0" tIns="0" rIns="0" bIns="0" rtlCol="0">
            <a:noAutofit/>
          </a:bodyPr>
          <a:lstStyle/>
          <a:p>
            <a:pPr algn="l"/>
            <a:r>
              <a:rPr lang="ja-JP" altLang="en-US" sz="1000" dirty="0">
                <a:solidFill>
                  <a:schemeClr val="accent5">
                    <a:lumMod val="75000"/>
                  </a:schemeClr>
                </a:solidFill>
                <a:latin typeface="Yu Gothic" panose="020B0400000000000000" pitchFamily="34" charset="-128"/>
                <a:ea typeface="Yu Gothic" panose="020B0400000000000000" pitchFamily="34" charset="-128"/>
              </a:rPr>
              <a:t>アンソニー</a:t>
            </a:r>
            <a:endParaRPr lang="en-US" sz="1000" dirty="0">
              <a:solidFill>
                <a:schemeClr val="accent5">
                  <a:lumMod val="75000"/>
                </a:schemeClr>
              </a:solidFill>
              <a:latin typeface="Yu Gothic" panose="020B0400000000000000" pitchFamily="34" charset="-128"/>
              <a:ea typeface="Yu Gothic" panose="020B0400000000000000" pitchFamily="34" charset="-128"/>
            </a:endParaRPr>
          </a:p>
        </p:txBody>
      </p:sp>
      <p:sp>
        <p:nvSpPr>
          <p:cNvPr id="32" name="TextBox 31">
            <a:extLst>
              <a:ext uri="{FF2B5EF4-FFF2-40B4-BE49-F238E27FC236}">
                <a16:creationId xmlns:a16="http://schemas.microsoft.com/office/drawing/2014/main" id="{154C3530-9C1E-52EF-E177-FE13207226C4}"/>
              </a:ext>
            </a:extLst>
          </p:cNvPr>
          <p:cNvSpPr txBox="1"/>
          <p:nvPr/>
        </p:nvSpPr>
        <p:spPr>
          <a:xfrm>
            <a:off x="7446435" y="4948800"/>
            <a:ext cx="1587498" cy="103040"/>
          </a:xfrm>
          <a:prstGeom prst="rect">
            <a:avLst/>
          </a:prstGeom>
          <a:solidFill>
            <a:schemeClr val="bg1"/>
          </a:solidFill>
        </p:spPr>
        <p:txBody>
          <a:bodyPr wrap="square" lIns="0" tIns="0" rIns="0" bIns="0" rtlCol="0">
            <a:noAutofit/>
          </a:bodyPr>
          <a:lstStyle/>
          <a:p>
            <a:pPr algn="l"/>
            <a:r>
              <a:rPr lang="ja-JP" altLang="en-US" sz="600" dirty="0">
                <a:solidFill>
                  <a:schemeClr val="accent5">
                    <a:lumMod val="75000"/>
                  </a:schemeClr>
                </a:solidFill>
                <a:latin typeface="Yu Gothic" panose="020B0400000000000000" pitchFamily="34" charset="-128"/>
                <a:ea typeface="Yu Gothic" panose="020B0400000000000000" pitchFamily="34" charset="-128"/>
              </a:rPr>
              <a:t>企業法法律事務所</a:t>
            </a:r>
            <a:endParaRPr lang="en-US" sz="600" dirty="0">
              <a:solidFill>
                <a:schemeClr val="accent5">
                  <a:lumMod val="75000"/>
                </a:schemeClr>
              </a:solidFill>
              <a:latin typeface="Yu Gothic" panose="020B0400000000000000" pitchFamily="34" charset="-128"/>
              <a:ea typeface="Yu Gothic" panose="020B0400000000000000" pitchFamily="34" charset="-128"/>
            </a:endParaRPr>
          </a:p>
        </p:txBody>
      </p:sp>
      <p:sp>
        <p:nvSpPr>
          <p:cNvPr id="33" name="Google Shape;195;p36">
            <a:extLst>
              <a:ext uri="{FF2B5EF4-FFF2-40B4-BE49-F238E27FC236}">
                <a16:creationId xmlns:a16="http://schemas.microsoft.com/office/drawing/2014/main" id="{B40C5BF2-F845-AAD9-3983-ADAAF6A0C6E5}"/>
              </a:ext>
            </a:extLst>
          </p:cNvPr>
          <p:cNvSpPr txBox="1">
            <a:spLocks noGrp="1"/>
          </p:cNvSpPr>
          <p:nvPr>
            <p:ph type="title"/>
          </p:nvPr>
        </p:nvSpPr>
        <p:spPr>
          <a:xfrm>
            <a:off x="311150" y="115888"/>
            <a:ext cx="8521700" cy="573087"/>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NYSE </a:t>
            </a:r>
            <a:r>
              <a:rPr lang="ja-JP" altLang="en-US" dirty="0">
                <a:latin typeface="Yu Gothic" panose="020B0400000000000000" pitchFamily="34" charset="-128"/>
                <a:ea typeface="Yu Gothic" panose="020B0400000000000000" pitchFamily="34" charset="-128"/>
              </a:rPr>
              <a:t>アメリカン</a:t>
            </a:r>
            <a:r>
              <a:rPr lang="en" dirty="0"/>
              <a:t> – </a:t>
            </a:r>
            <a:r>
              <a:rPr lang="ja-JP" altLang="en-US" dirty="0">
                <a:latin typeface="Yu Gothic" panose="020B0400000000000000" pitchFamily="34" charset="-128"/>
                <a:ea typeface="Yu Gothic" panose="020B0400000000000000" pitchFamily="34" charset="-128"/>
              </a:rPr>
              <a:t>数字で</a:t>
            </a:r>
            <a:r>
              <a:rPr lang="en" dirty="0"/>
              <a:t>: </a:t>
            </a:r>
            <a:endParaRPr dirty="0"/>
          </a:p>
        </p:txBody>
      </p:sp>
      <p:sp>
        <p:nvSpPr>
          <p:cNvPr id="34" name="TextBox 33">
            <a:extLst>
              <a:ext uri="{FF2B5EF4-FFF2-40B4-BE49-F238E27FC236}">
                <a16:creationId xmlns:a16="http://schemas.microsoft.com/office/drawing/2014/main" id="{3611D3D5-15FC-DAD5-1255-424E70865DA1}"/>
              </a:ext>
            </a:extLst>
          </p:cNvPr>
          <p:cNvSpPr txBox="1"/>
          <p:nvPr/>
        </p:nvSpPr>
        <p:spPr>
          <a:xfrm>
            <a:off x="495707" y="1371322"/>
            <a:ext cx="550044" cy="170264"/>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分類基準</a:t>
            </a:r>
            <a:endParaRPr lang="en-US" sz="1000" dirty="0">
              <a:latin typeface="Yu Gothic" panose="020B0400000000000000" pitchFamily="34" charset="-128"/>
              <a:ea typeface="Yu Gothic" panose="020B0400000000000000" pitchFamily="34" charset="-128"/>
            </a:endParaRPr>
          </a:p>
        </p:txBody>
      </p:sp>
      <p:sp>
        <p:nvSpPr>
          <p:cNvPr id="35" name="TextBox 34">
            <a:extLst>
              <a:ext uri="{FF2B5EF4-FFF2-40B4-BE49-F238E27FC236}">
                <a16:creationId xmlns:a16="http://schemas.microsoft.com/office/drawing/2014/main" id="{471A6AFF-1CF6-FB42-2D47-18F48F13D954}"/>
              </a:ext>
            </a:extLst>
          </p:cNvPr>
          <p:cNvSpPr txBox="1"/>
          <p:nvPr/>
        </p:nvSpPr>
        <p:spPr>
          <a:xfrm>
            <a:off x="1888273" y="1358477"/>
            <a:ext cx="587175" cy="189999"/>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基準</a:t>
            </a:r>
            <a:endParaRPr lang="en-US" sz="1000" dirty="0">
              <a:latin typeface="Yu Gothic" panose="020B0400000000000000" pitchFamily="34" charset="-128"/>
              <a:ea typeface="Yu Gothic" panose="020B0400000000000000" pitchFamily="34" charset="-128"/>
            </a:endParaRPr>
          </a:p>
        </p:txBody>
      </p:sp>
      <p:sp>
        <p:nvSpPr>
          <p:cNvPr id="36" name="TextBox 35">
            <a:extLst>
              <a:ext uri="{FF2B5EF4-FFF2-40B4-BE49-F238E27FC236}">
                <a16:creationId xmlns:a16="http://schemas.microsoft.com/office/drawing/2014/main" id="{734B7005-2E5B-51A0-68D3-B0FE76833E86}"/>
              </a:ext>
            </a:extLst>
          </p:cNvPr>
          <p:cNvSpPr txBox="1"/>
          <p:nvPr/>
        </p:nvSpPr>
        <p:spPr>
          <a:xfrm>
            <a:off x="4095920" y="1350601"/>
            <a:ext cx="587175" cy="189999"/>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基準</a:t>
            </a:r>
            <a:endParaRPr lang="en-US" sz="1000" dirty="0">
              <a:latin typeface="Yu Gothic" panose="020B0400000000000000" pitchFamily="34" charset="-128"/>
              <a:ea typeface="Yu Gothic" panose="020B0400000000000000" pitchFamily="34" charset="-128"/>
            </a:endParaRPr>
          </a:p>
        </p:txBody>
      </p:sp>
      <p:sp>
        <p:nvSpPr>
          <p:cNvPr id="37" name="TextBox 36">
            <a:extLst>
              <a:ext uri="{FF2B5EF4-FFF2-40B4-BE49-F238E27FC236}">
                <a16:creationId xmlns:a16="http://schemas.microsoft.com/office/drawing/2014/main" id="{B461B00A-775F-5D3A-B79A-2B906FA84203}"/>
              </a:ext>
            </a:extLst>
          </p:cNvPr>
          <p:cNvSpPr txBox="1"/>
          <p:nvPr/>
        </p:nvSpPr>
        <p:spPr>
          <a:xfrm>
            <a:off x="3171629" y="1341234"/>
            <a:ext cx="587175" cy="189999"/>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基準</a:t>
            </a:r>
            <a:endParaRPr lang="en-US" sz="1000" dirty="0">
              <a:latin typeface="Yu Gothic" panose="020B0400000000000000" pitchFamily="34" charset="-128"/>
              <a:ea typeface="Yu Gothic" panose="020B0400000000000000" pitchFamily="34" charset="-128"/>
            </a:endParaRPr>
          </a:p>
        </p:txBody>
      </p:sp>
      <p:sp>
        <p:nvSpPr>
          <p:cNvPr id="38" name="TextBox 37">
            <a:extLst>
              <a:ext uri="{FF2B5EF4-FFF2-40B4-BE49-F238E27FC236}">
                <a16:creationId xmlns:a16="http://schemas.microsoft.com/office/drawing/2014/main" id="{7C6862B1-4E5A-6E12-E018-104359F91FD9}"/>
              </a:ext>
            </a:extLst>
          </p:cNvPr>
          <p:cNvSpPr txBox="1"/>
          <p:nvPr/>
        </p:nvSpPr>
        <p:spPr>
          <a:xfrm>
            <a:off x="5008472" y="1350601"/>
            <a:ext cx="587175" cy="189999"/>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基準</a:t>
            </a:r>
            <a:endParaRPr lang="en-US" sz="1000" dirty="0">
              <a:latin typeface="Yu Gothic" panose="020B0400000000000000" pitchFamily="34" charset="-128"/>
              <a:ea typeface="Yu Gothic" panose="020B0400000000000000" pitchFamily="34" charset="-128"/>
            </a:endParaRPr>
          </a:p>
        </p:txBody>
      </p:sp>
      <p:sp>
        <p:nvSpPr>
          <p:cNvPr id="39" name="TextBox 38">
            <a:extLst>
              <a:ext uri="{FF2B5EF4-FFF2-40B4-BE49-F238E27FC236}">
                <a16:creationId xmlns:a16="http://schemas.microsoft.com/office/drawing/2014/main" id="{E8E98382-6B2B-67CC-89FA-F096466C15B5}"/>
              </a:ext>
            </a:extLst>
          </p:cNvPr>
          <p:cNvSpPr txBox="1"/>
          <p:nvPr/>
        </p:nvSpPr>
        <p:spPr>
          <a:xfrm>
            <a:off x="5970407" y="1358477"/>
            <a:ext cx="587175" cy="189999"/>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基準</a:t>
            </a:r>
            <a:endParaRPr lang="en-US" sz="1000" dirty="0">
              <a:latin typeface="Yu Gothic" panose="020B0400000000000000" pitchFamily="34" charset="-128"/>
              <a:ea typeface="Yu Gothic" panose="020B0400000000000000" pitchFamily="34" charset="-128"/>
            </a:endParaRPr>
          </a:p>
        </p:txBody>
      </p:sp>
      <p:sp>
        <p:nvSpPr>
          <p:cNvPr id="42" name="TextBox 41">
            <a:extLst>
              <a:ext uri="{FF2B5EF4-FFF2-40B4-BE49-F238E27FC236}">
                <a16:creationId xmlns:a16="http://schemas.microsoft.com/office/drawing/2014/main" id="{871BCC94-A5BC-4E3A-0230-FFCB9B86F2B0}"/>
              </a:ext>
            </a:extLst>
          </p:cNvPr>
          <p:cNvSpPr txBox="1"/>
          <p:nvPr/>
        </p:nvSpPr>
        <p:spPr>
          <a:xfrm>
            <a:off x="485602" y="1654072"/>
            <a:ext cx="765717" cy="219441"/>
          </a:xfrm>
          <a:prstGeom prst="rect">
            <a:avLst/>
          </a:prstGeom>
          <a:solidFill>
            <a:schemeClr val="bg1"/>
          </a:solidFill>
        </p:spPr>
        <p:txBody>
          <a:bodyPr wrap="square" lIns="0" tIns="0" rIns="0" bIns="0" rtlCol="0">
            <a:noAutofit/>
          </a:bodyPr>
          <a:lstStyle/>
          <a:p>
            <a:pPr algn="l"/>
            <a:endParaRPr lang="en-US" sz="1000" dirty="0">
              <a:latin typeface="Yu Gothic" panose="020B0400000000000000" pitchFamily="34" charset="-128"/>
              <a:ea typeface="Yu Gothic" panose="020B0400000000000000" pitchFamily="34" charset="-128"/>
            </a:endParaRPr>
          </a:p>
        </p:txBody>
      </p:sp>
      <p:sp>
        <p:nvSpPr>
          <p:cNvPr id="43" name="TextBox 42">
            <a:extLst>
              <a:ext uri="{FF2B5EF4-FFF2-40B4-BE49-F238E27FC236}">
                <a16:creationId xmlns:a16="http://schemas.microsoft.com/office/drawing/2014/main" id="{FF0E4453-220D-2ACE-1267-295F10A0F51D}"/>
              </a:ext>
            </a:extLst>
          </p:cNvPr>
          <p:cNvSpPr txBox="1"/>
          <p:nvPr/>
        </p:nvSpPr>
        <p:spPr>
          <a:xfrm>
            <a:off x="464634" y="1672683"/>
            <a:ext cx="1230351"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最低価格</a:t>
            </a:r>
            <a:endParaRPr lang="en-US" sz="1000" dirty="0">
              <a:latin typeface="Yu Gothic" panose="020B0400000000000000" pitchFamily="34" charset="-128"/>
              <a:ea typeface="Yu Gothic" panose="020B0400000000000000"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title"/>
          </p:nvPr>
        </p:nvSpPr>
        <p:spPr>
          <a:xfrm>
            <a:off x="311700" y="115574"/>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NYSE </a:t>
            </a:r>
            <a:r>
              <a:rPr lang="ja-JP" altLang="en-US" dirty="0">
                <a:latin typeface="Yu Gothic" panose="020B0400000000000000" pitchFamily="34" charset="-128"/>
                <a:ea typeface="Yu Gothic" panose="020B0400000000000000" pitchFamily="34" charset="-128"/>
              </a:rPr>
              <a:t>アメリカン</a:t>
            </a:r>
            <a:r>
              <a:rPr lang="en" dirty="0"/>
              <a:t> – </a:t>
            </a:r>
            <a:r>
              <a:rPr lang="ja-JP" altLang="en-US" dirty="0">
                <a:latin typeface="Yu Gothic" panose="020B0400000000000000" pitchFamily="34" charset="-128"/>
                <a:ea typeface="Yu Gothic" panose="020B0400000000000000" pitchFamily="34" charset="-128"/>
              </a:rPr>
              <a:t>数字で</a:t>
            </a:r>
            <a:r>
              <a:rPr lang="en" dirty="0"/>
              <a:t>: </a:t>
            </a:r>
            <a:r>
              <a:rPr lang="en" sz="1600" dirty="0"/>
              <a:t>(</a:t>
            </a:r>
            <a:r>
              <a:rPr lang="ja-JP" altLang="en-US" sz="1600" dirty="0">
                <a:latin typeface="Yu Gothic" panose="020B0400000000000000" pitchFamily="34" charset="-128"/>
                <a:ea typeface="Yu Gothic" panose="020B0400000000000000" pitchFamily="34" charset="-128"/>
              </a:rPr>
              <a:t>続き</a:t>
            </a:r>
            <a:r>
              <a:rPr lang="en" sz="1600" dirty="0"/>
              <a:t>)</a:t>
            </a:r>
            <a:endParaRPr dirty="0"/>
          </a:p>
        </p:txBody>
      </p:sp>
      <p:sp>
        <p:nvSpPr>
          <p:cNvPr id="196" name="Google Shape;196;p36"/>
          <p:cNvSpPr txBox="1">
            <a:spLocks noGrp="1"/>
          </p:cNvSpPr>
          <p:nvPr>
            <p:ph type="body" idx="1"/>
          </p:nvPr>
        </p:nvSpPr>
        <p:spPr>
          <a:xfrm>
            <a:off x="311700" y="573974"/>
            <a:ext cx="8520600" cy="663155"/>
          </a:xfrm>
          <a:prstGeom prst="rect">
            <a:avLst/>
          </a:prstGeom>
          <a:noFill/>
          <a:ln>
            <a:noFill/>
          </a:ln>
        </p:spPr>
        <p:txBody>
          <a:bodyPr spcFirstLastPara="1" wrap="square" lIns="91425" tIns="91425" rIns="91425" bIns="91425" anchor="t" anchorCtr="0">
            <a:noAutofit/>
          </a:bodyPr>
          <a:lstStyle/>
          <a:p>
            <a:pPr marL="0" indent="0">
              <a:lnSpc>
                <a:spcPct val="107000"/>
              </a:lnSpc>
              <a:spcAft>
                <a:spcPts val="800"/>
              </a:spcAft>
              <a:buNone/>
            </a:pPr>
            <a:r>
              <a:rPr lang="ja-JP" sz="1000" dirty="0">
                <a:effectLst/>
                <a:latin typeface="Yu Gothic" panose="020B0400000000000000" pitchFamily="34" charset="-128"/>
                <a:ea typeface="Yu Gothic" panose="020B0400000000000000" pitchFamily="34" charset="-128"/>
                <a:cs typeface="Times New Roman" panose="02020603050405020304" pitchFamily="18" charset="0"/>
              </a:rPr>
              <a:t>なお、</a:t>
            </a:r>
            <a:r>
              <a:rPr lang="en-US" sz="1000" dirty="0">
                <a:effectLst/>
                <a:latin typeface="Yu Gothic" panose="020B0400000000000000" pitchFamily="34" charset="-128"/>
                <a:ea typeface="Yu Gothic" panose="020B0400000000000000" pitchFamily="34" charset="-128"/>
                <a:cs typeface="Times New Roman" panose="02020603050405020304" pitchFamily="18" charset="0"/>
              </a:rPr>
              <a:t>Nasdaq</a:t>
            </a:r>
            <a:r>
              <a:rPr lang="ja-JP" sz="1000" dirty="0">
                <a:effectLst/>
                <a:latin typeface="Yu Gothic" panose="020B0400000000000000" pitchFamily="34" charset="-128"/>
                <a:ea typeface="Yu Gothic" panose="020B0400000000000000" pitchFamily="34" charset="-128"/>
                <a:cs typeface="Times New Roman" panose="02020603050405020304" pitchFamily="18" charset="0"/>
              </a:rPr>
              <a:t>に比べ、</a:t>
            </a:r>
            <a:r>
              <a:rPr lang="en-US" sz="1000" dirty="0">
                <a:effectLst/>
                <a:latin typeface="Yu Gothic" panose="020B0400000000000000" pitchFamily="34" charset="-128"/>
                <a:ea typeface="Yu Gothic" panose="020B0400000000000000" pitchFamily="34" charset="-128"/>
                <a:cs typeface="Times New Roman" panose="02020603050405020304" pitchFamily="18" charset="0"/>
              </a:rPr>
              <a:t>NYSE MKT</a:t>
            </a:r>
            <a:r>
              <a:rPr lang="ja-JP" sz="1000" dirty="0">
                <a:effectLst/>
                <a:latin typeface="Yu Gothic" panose="020B0400000000000000" pitchFamily="34" charset="-128"/>
                <a:ea typeface="Yu Gothic" panose="020B0400000000000000" pitchFamily="34" charset="-128"/>
                <a:cs typeface="Times New Roman" panose="02020603050405020304" pitchFamily="18" charset="0"/>
              </a:rPr>
              <a:t>はラウンドロット株主、公開株の市場価格、又は合計発行株数を含む流動資産基準から制限付きセキュリティを除外しない。</a:t>
            </a:r>
            <a:endParaRPr lang="en-US" sz="1800" dirty="0">
              <a:effectLst/>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rtl="0">
              <a:lnSpc>
                <a:spcPct val="107000"/>
              </a:lnSpc>
              <a:spcBef>
                <a:spcPts val="0"/>
              </a:spcBef>
              <a:spcAft>
                <a:spcPts val="800"/>
              </a:spcAft>
              <a:buSzPts val="1800"/>
              <a:buNone/>
            </a:pPr>
            <a:endParaRPr sz="1000" dirty="0"/>
          </a:p>
        </p:txBody>
      </p:sp>
      <p:sp>
        <p:nvSpPr>
          <p:cNvPr id="197" name="Google Shape;197;p36"/>
          <p:cNvSpPr txBox="1"/>
          <p:nvPr/>
        </p:nvSpPr>
        <p:spPr>
          <a:xfrm>
            <a:off x="9379324" y="3200400"/>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98" name="Google Shape;198;p36"/>
          <p:cNvPicPr preferRelativeResize="0"/>
          <p:nvPr/>
        </p:nvPicPr>
        <p:blipFill rotWithShape="1">
          <a:blip r:embed="rId3">
            <a:alphaModFix/>
          </a:blip>
          <a:srcRect/>
          <a:stretch/>
        </p:blipFill>
        <p:spPr>
          <a:xfrm>
            <a:off x="419672" y="1541139"/>
            <a:ext cx="6492301" cy="3036151"/>
          </a:xfrm>
          <a:prstGeom prst="rect">
            <a:avLst/>
          </a:prstGeom>
          <a:noFill/>
          <a:ln>
            <a:noFill/>
          </a:ln>
        </p:spPr>
      </p:pic>
      <p:sp>
        <p:nvSpPr>
          <p:cNvPr id="199" name="Google Shape;199;p36"/>
          <p:cNvSpPr txBox="1"/>
          <p:nvPr/>
        </p:nvSpPr>
        <p:spPr>
          <a:xfrm>
            <a:off x="7100047" y="1296243"/>
            <a:ext cx="1855800" cy="7794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altLang="ja-JP" sz="800" b="0" i="0" u="none" strike="noStrike" cap="none" dirty="0">
                <a:solidFill>
                  <a:srgbClr val="000000"/>
                </a:solidFill>
                <a:latin typeface="Yu Gothic" panose="020B0400000000000000" pitchFamily="34" charset="-128"/>
                <a:ea typeface="Yu Gothic" panose="020B0400000000000000" pitchFamily="34" charset="-128"/>
                <a:sym typeface="Arial"/>
              </a:rPr>
              <a:t>(3)</a:t>
            </a:r>
            <a:r>
              <a:rPr lang="ja-JP" altLang="en-US" sz="800" b="0" i="0" u="none" strike="noStrike" cap="none" dirty="0">
                <a:solidFill>
                  <a:srgbClr val="000000"/>
                </a:solidFill>
                <a:latin typeface="Yu Gothic" panose="020B0400000000000000" pitchFamily="34" charset="-128"/>
                <a:ea typeface="Yu Gothic" panose="020B0400000000000000" pitchFamily="34" charset="-128"/>
                <a:sym typeface="Arial"/>
              </a:rPr>
              <a:t>オプション３は上場前の六か月間に少なくとも一日</a:t>
            </a:r>
            <a:r>
              <a:rPr lang="en-US" altLang="ja-JP" sz="800" b="0" i="0" u="none" strike="noStrike" cap="none" dirty="0">
                <a:solidFill>
                  <a:srgbClr val="000000"/>
                </a:solidFill>
                <a:latin typeface="Yu Gothic" panose="020B0400000000000000" pitchFamily="34" charset="-128"/>
                <a:ea typeface="Yu Gothic" panose="020B0400000000000000" pitchFamily="34" charset="-128"/>
                <a:sym typeface="Arial"/>
              </a:rPr>
              <a:t>2,000</a:t>
            </a:r>
            <a:r>
              <a:rPr lang="ja-JP" altLang="en-US" sz="800" b="0" i="0" u="none" strike="noStrike" cap="none" dirty="0">
                <a:solidFill>
                  <a:srgbClr val="000000"/>
                </a:solidFill>
                <a:latin typeface="Yu Gothic" panose="020B0400000000000000" pitchFamily="34" charset="-128"/>
                <a:ea typeface="Yu Gothic" panose="020B0400000000000000" pitchFamily="34" charset="-128"/>
                <a:sym typeface="Arial"/>
              </a:rPr>
              <a:t>株のトレーディング数があることが必要。</a:t>
            </a:r>
            <a:endParaRPr dirty="0"/>
          </a:p>
        </p:txBody>
      </p:sp>
      <p:pic>
        <p:nvPicPr>
          <p:cNvPr id="200" name="Google Shape;200;p36"/>
          <p:cNvPicPr preferRelativeResize="0"/>
          <p:nvPr/>
        </p:nvPicPr>
        <p:blipFill>
          <a:blip r:embed="rId4">
            <a:alphaModFix/>
          </a:blip>
          <a:stretch>
            <a:fillRect/>
          </a:stretch>
        </p:blipFill>
        <p:spPr>
          <a:xfrm>
            <a:off x="424075" y="1272385"/>
            <a:ext cx="6487898" cy="321438"/>
          </a:xfrm>
          <a:prstGeom prst="rect">
            <a:avLst/>
          </a:prstGeom>
          <a:noFill/>
          <a:ln>
            <a:noFill/>
          </a:ln>
        </p:spPr>
      </p:pic>
      <p:sp>
        <p:nvSpPr>
          <p:cNvPr id="2" name="TextBox 1">
            <a:extLst>
              <a:ext uri="{FF2B5EF4-FFF2-40B4-BE49-F238E27FC236}">
                <a16:creationId xmlns:a16="http://schemas.microsoft.com/office/drawing/2014/main" id="{BF9B08A2-77F5-5A76-6420-A0394EAAB93A}"/>
              </a:ext>
            </a:extLst>
          </p:cNvPr>
          <p:cNvSpPr txBox="1"/>
          <p:nvPr/>
        </p:nvSpPr>
        <p:spPr>
          <a:xfrm>
            <a:off x="464634" y="1649235"/>
            <a:ext cx="1230351"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最低価格</a:t>
            </a:r>
            <a:endParaRPr lang="en-US" sz="1000" dirty="0">
              <a:latin typeface="Yu Gothic" panose="020B0400000000000000" pitchFamily="34" charset="-128"/>
              <a:ea typeface="Yu Gothic" panose="020B0400000000000000" pitchFamily="34" charset="-128"/>
            </a:endParaRPr>
          </a:p>
        </p:txBody>
      </p:sp>
      <p:sp>
        <p:nvSpPr>
          <p:cNvPr id="3" name="TextBox 2">
            <a:extLst>
              <a:ext uri="{FF2B5EF4-FFF2-40B4-BE49-F238E27FC236}">
                <a16:creationId xmlns:a16="http://schemas.microsoft.com/office/drawing/2014/main" id="{D88E0ECA-CA1B-81E4-EA77-610FC48A3F64}"/>
              </a:ext>
            </a:extLst>
          </p:cNvPr>
          <p:cNvSpPr txBox="1"/>
          <p:nvPr/>
        </p:nvSpPr>
        <p:spPr>
          <a:xfrm>
            <a:off x="464634" y="1944384"/>
            <a:ext cx="1230351"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事業履歴</a:t>
            </a:r>
            <a:endParaRPr lang="en-US" sz="600" dirty="0">
              <a:latin typeface="Yu Gothic" panose="020B0400000000000000" pitchFamily="34" charset="-128"/>
              <a:ea typeface="Yu Gothic" panose="020B0400000000000000" pitchFamily="34" charset="-128"/>
            </a:endParaRPr>
          </a:p>
        </p:txBody>
      </p:sp>
      <p:sp>
        <p:nvSpPr>
          <p:cNvPr id="4" name="TextBox 3">
            <a:extLst>
              <a:ext uri="{FF2B5EF4-FFF2-40B4-BE49-F238E27FC236}">
                <a16:creationId xmlns:a16="http://schemas.microsoft.com/office/drawing/2014/main" id="{4D1C0CD0-4AEA-B073-F068-9F6845BA2DAA}"/>
              </a:ext>
            </a:extLst>
          </p:cNvPr>
          <p:cNvSpPr txBox="1"/>
          <p:nvPr/>
        </p:nvSpPr>
        <p:spPr>
          <a:xfrm>
            <a:off x="1883058" y="1925184"/>
            <a:ext cx="936703"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該当しない</a:t>
            </a:r>
            <a:endParaRPr lang="en-US" sz="1000" dirty="0">
              <a:latin typeface="Yu Gothic" panose="020B0400000000000000" pitchFamily="34" charset="-128"/>
              <a:ea typeface="Yu Gothic" panose="020B0400000000000000" pitchFamily="34" charset="-128"/>
            </a:endParaRPr>
          </a:p>
        </p:txBody>
      </p:sp>
      <p:sp>
        <p:nvSpPr>
          <p:cNvPr id="5" name="TextBox 4">
            <a:extLst>
              <a:ext uri="{FF2B5EF4-FFF2-40B4-BE49-F238E27FC236}">
                <a16:creationId xmlns:a16="http://schemas.microsoft.com/office/drawing/2014/main" id="{1D65C781-176B-0D65-9FB4-0CBC00D4BED5}"/>
              </a:ext>
            </a:extLst>
          </p:cNvPr>
          <p:cNvSpPr txBox="1"/>
          <p:nvPr/>
        </p:nvSpPr>
        <p:spPr>
          <a:xfrm>
            <a:off x="4095861" y="1940525"/>
            <a:ext cx="764143"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該当しない</a:t>
            </a:r>
            <a:endParaRPr lang="en-US" sz="1000" dirty="0">
              <a:latin typeface="Yu Gothic" panose="020B0400000000000000" pitchFamily="34" charset="-128"/>
              <a:ea typeface="Yu Gothic" panose="020B0400000000000000" pitchFamily="34" charset="-128"/>
            </a:endParaRPr>
          </a:p>
        </p:txBody>
      </p:sp>
      <p:sp>
        <p:nvSpPr>
          <p:cNvPr id="6" name="TextBox 5">
            <a:extLst>
              <a:ext uri="{FF2B5EF4-FFF2-40B4-BE49-F238E27FC236}">
                <a16:creationId xmlns:a16="http://schemas.microsoft.com/office/drawing/2014/main" id="{BFEACBDD-6528-0C0A-8023-D4B5766EE5F0}"/>
              </a:ext>
            </a:extLst>
          </p:cNvPr>
          <p:cNvSpPr txBox="1"/>
          <p:nvPr/>
        </p:nvSpPr>
        <p:spPr>
          <a:xfrm>
            <a:off x="5061584" y="2212081"/>
            <a:ext cx="823257"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該当しない</a:t>
            </a:r>
            <a:endParaRPr lang="en-US" sz="1000" dirty="0">
              <a:latin typeface="Yu Gothic" panose="020B0400000000000000" pitchFamily="34" charset="-128"/>
              <a:ea typeface="Yu Gothic" panose="020B0400000000000000" pitchFamily="34" charset="-128"/>
            </a:endParaRPr>
          </a:p>
        </p:txBody>
      </p:sp>
      <p:sp>
        <p:nvSpPr>
          <p:cNvPr id="7" name="TextBox 6">
            <a:extLst>
              <a:ext uri="{FF2B5EF4-FFF2-40B4-BE49-F238E27FC236}">
                <a16:creationId xmlns:a16="http://schemas.microsoft.com/office/drawing/2014/main" id="{AD595BEB-7CDF-4E35-88EB-CACC45B4581C}"/>
              </a:ext>
            </a:extLst>
          </p:cNvPr>
          <p:cNvSpPr txBox="1"/>
          <p:nvPr/>
        </p:nvSpPr>
        <p:spPr>
          <a:xfrm>
            <a:off x="5044890" y="1943868"/>
            <a:ext cx="687659"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該当しない</a:t>
            </a:r>
            <a:endParaRPr lang="en-US" sz="1000" dirty="0">
              <a:latin typeface="Yu Gothic" panose="020B0400000000000000" pitchFamily="34" charset="-128"/>
              <a:ea typeface="Yu Gothic" panose="020B0400000000000000" pitchFamily="34" charset="-128"/>
            </a:endParaRPr>
          </a:p>
        </p:txBody>
      </p:sp>
      <p:sp>
        <p:nvSpPr>
          <p:cNvPr id="8" name="TextBox 7">
            <a:extLst>
              <a:ext uri="{FF2B5EF4-FFF2-40B4-BE49-F238E27FC236}">
                <a16:creationId xmlns:a16="http://schemas.microsoft.com/office/drawing/2014/main" id="{166D9942-5F6D-8C2B-62C6-2671086AF8DF}"/>
              </a:ext>
            </a:extLst>
          </p:cNvPr>
          <p:cNvSpPr txBox="1"/>
          <p:nvPr/>
        </p:nvSpPr>
        <p:spPr>
          <a:xfrm>
            <a:off x="5996282" y="2223292"/>
            <a:ext cx="778652"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該当しない</a:t>
            </a:r>
            <a:endParaRPr lang="en-US" sz="1000" dirty="0">
              <a:latin typeface="Yu Gothic" panose="020B0400000000000000" pitchFamily="34" charset="-128"/>
              <a:ea typeface="Yu Gothic" panose="020B0400000000000000" pitchFamily="34" charset="-128"/>
            </a:endParaRPr>
          </a:p>
        </p:txBody>
      </p:sp>
      <p:sp>
        <p:nvSpPr>
          <p:cNvPr id="9" name="TextBox 8">
            <a:extLst>
              <a:ext uri="{FF2B5EF4-FFF2-40B4-BE49-F238E27FC236}">
                <a16:creationId xmlns:a16="http://schemas.microsoft.com/office/drawing/2014/main" id="{8842A4F1-4009-9CBA-427A-AE19DCC793A2}"/>
              </a:ext>
            </a:extLst>
          </p:cNvPr>
          <p:cNvSpPr txBox="1"/>
          <p:nvPr/>
        </p:nvSpPr>
        <p:spPr>
          <a:xfrm>
            <a:off x="5996282" y="1922666"/>
            <a:ext cx="778652"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該当しない</a:t>
            </a:r>
            <a:endParaRPr lang="en-US" sz="1000" dirty="0">
              <a:latin typeface="Yu Gothic" panose="020B0400000000000000" pitchFamily="34" charset="-128"/>
              <a:ea typeface="Yu Gothic" panose="020B0400000000000000" pitchFamily="34" charset="-128"/>
            </a:endParaRPr>
          </a:p>
        </p:txBody>
      </p:sp>
      <p:sp>
        <p:nvSpPr>
          <p:cNvPr id="10" name="TextBox 9">
            <a:extLst>
              <a:ext uri="{FF2B5EF4-FFF2-40B4-BE49-F238E27FC236}">
                <a16:creationId xmlns:a16="http://schemas.microsoft.com/office/drawing/2014/main" id="{E3749B05-0B6C-4364-2959-A3D6E7BDD9B9}"/>
              </a:ext>
            </a:extLst>
          </p:cNvPr>
          <p:cNvSpPr txBox="1"/>
          <p:nvPr/>
        </p:nvSpPr>
        <p:spPr>
          <a:xfrm>
            <a:off x="2098812" y="2223292"/>
            <a:ext cx="503808"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百万</a:t>
            </a:r>
            <a:endParaRPr lang="en-US" sz="1000" dirty="0">
              <a:latin typeface="Yu Gothic" panose="020B0400000000000000" pitchFamily="34" charset="-128"/>
              <a:ea typeface="Yu Gothic" panose="020B0400000000000000" pitchFamily="34" charset="-128"/>
            </a:endParaRPr>
          </a:p>
        </p:txBody>
      </p:sp>
      <p:sp>
        <p:nvSpPr>
          <p:cNvPr id="12" name="TextBox 11">
            <a:extLst>
              <a:ext uri="{FF2B5EF4-FFF2-40B4-BE49-F238E27FC236}">
                <a16:creationId xmlns:a16="http://schemas.microsoft.com/office/drawing/2014/main" id="{3EEE55CA-D6AF-D695-0FBE-545DF78EB9CD}"/>
              </a:ext>
            </a:extLst>
          </p:cNvPr>
          <p:cNvSpPr txBox="1"/>
          <p:nvPr/>
        </p:nvSpPr>
        <p:spPr>
          <a:xfrm>
            <a:off x="3378369" y="2217613"/>
            <a:ext cx="508523"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百万</a:t>
            </a:r>
            <a:endParaRPr lang="en-US" sz="1000" dirty="0"/>
          </a:p>
        </p:txBody>
      </p:sp>
      <p:sp>
        <p:nvSpPr>
          <p:cNvPr id="13" name="TextBox 12">
            <a:extLst>
              <a:ext uri="{FF2B5EF4-FFF2-40B4-BE49-F238E27FC236}">
                <a16:creationId xmlns:a16="http://schemas.microsoft.com/office/drawing/2014/main" id="{4B25C0EF-DDFC-351D-1C8E-91FB1C97B404}"/>
              </a:ext>
            </a:extLst>
          </p:cNvPr>
          <p:cNvSpPr txBox="1"/>
          <p:nvPr/>
        </p:nvSpPr>
        <p:spPr>
          <a:xfrm>
            <a:off x="4329499" y="2204905"/>
            <a:ext cx="561384"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百万</a:t>
            </a:r>
            <a:endParaRPr lang="en-US" sz="1000" dirty="0">
              <a:latin typeface="Yu Gothic" panose="020B0400000000000000" pitchFamily="34" charset="-128"/>
              <a:ea typeface="Yu Gothic" panose="020B0400000000000000" pitchFamily="34" charset="-128"/>
            </a:endParaRPr>
          </a:p>
        </p:txBody>
      </p:sp>
      <p:sp>
        <p:nvSpPr>
          <p:cNvPr id="14" name="TextBox 13">
            <a:extLst>
              <a:ext uri="{FF2B5EF4-FFF2-40B4-BE49-F238E27FC236}">
                <a16:creationId xmlns:a16="http://schemas.microsoft.com/office/drawing/2014/main" id="{64D26305-D15F-49B6-CE33-F3A6BE377D00}"/>
              </a:ext>
            </a:extLst>
          </p:cNvPr>
          <p:cNvSpPr txBox="1"/>
          <p:nvPr/>
        </p:nvSpPr>
        <p:spPr>
          <a:xfrm>
            <a:off x="1900644" y="2586367"/>
            <a:ext cx="406307" cy="132478"/>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オプション</a:t>
            </a:r>
            <a:endParaRPr lang="en-US" sz="600" dirty="0">
              <a:latin typeface="Yu Gothic" panose="020B0400000000000000" pitchFamily="34" charset="-128"/>
              <a:ea typeface="Yu Gothic" panose="020B0400000000000000" pitchFamily="34" charset="-128"/>
            </a:endParaRPr>
          </a:p>
        </p:txBody>
      </p:sp>
      <p:sp>
        <p:nvSpPr>
          <p:cNvPr id="15" name="TextBox 14">
            <a:extLst>
              <a:ext uri="{FF2B5EF4-FFF2-40B4-BE49-F238E27FC236}">
                <a16:creationId xmlns:a16="http://schemas.microsoft.com/office/drawing/2014/main" id="{E426D851-7208-EAB7-850B-50F0EA27AEF5}"/>
              </a:ext>
            </a:extLst>
          </p:cNvPr>
          <p:cNvSpPr txBox="1"/>
          <p:nvPr/>
        </p:nvSpPr>
        <p:spPr>
          <a:xfrm>
            <a:off x="1924092" y="2750963"/>
            <a:ext cx="382859" cy="132478"/>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オプション</a:t>
            </a:r>
            <a:endParaRPr lang="en-US" sz="600" dirty="0">
              <a:latin typeface="Yu Gothic" panose="020B0400000000000000" pitchFamily="34" charset="-128"/>
              <a:ea typeface="Yu Gothic" panose="020B0400000000000000" pitchFamily="34" charset="-128"/>
            </a:endParaRPr>
          </a:p>
        </p:txBody>
      </p:sp>
      <p:sp>
        <p:nvSpPr>
          <p:cNvPr id="16" name="TextBox 15">
            <a:extLst>
              <a:ext uri="{FF2B5EF4-FFF2-40B4-BE49-F238E27FC236}">
                <a16:creationId xmlns:a16="http://schemas.microsoft.com/office/drawing/2014/main" id="{5786A4CD-7732-C160-D834-5A47A8DA7DB3}"/>
              </a:ext>
            </a:extLst>
          </p:cNvPr>
          <p:cNvSpPr txBox="1"/>
          <p:nvPr/>
        </p:nvSpPr>
        <p:spPr>
          <a:xfrm>
            <a:off x="1878933" y="2929142"/>
            <a:ext cx="439758" cy="152254"/>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オプション</a:t>
            </a:r>
            <a:endParaRPr lang="en-US" sz="600" dirty="0">
              <a:latin typeface="Yu Gothic" panose="020B0400000000000000" pitchFamily="34" charset="-128"/>
              <a:ea typeface="Yu Gothic" panose="020B0400000000000000" pitchFamily="34" charset="-128"/>
            </a:endParaRPr>
          </a:p>
        </p:txBody>
      </p:sp>
      <p:sp>
        <p:nvSpPr>
          <p:cNvPr id="17" name="TextBox 16">
            <a:extLst>
              <a:ext uri="{FF2B5EF4-FFF2-40B4-BE49-F238E27FC236}">
                <a16:creationId xmlns:a16="http://schemas.microsoft.com/office/drawing/2014/main" id="{A28F02AB-4D9C-0357-37E3-421BCF5AD75F}"/>
              </a:ext>
            </a:extLst>
          </p:cNvPr>
          <p:cNvSpPr txBox="1"/>
          <p:nvPr/>
        </p:nvSpPr>
        <p:spPr>
          <a:xfrm>
            <a:off x="1924092" y="3230361"/>
            <a:ext cx="3960749" cy="319317"/>
          </a:xfrm>
          <a:prstGeom prst="rect">
            <a:avLst/>
          </a:prstGeom>
          <a:solidFill>
            <a:schemeClr val="bg1"/>
          </a:solidFill>
        </p:spPr>
        <p:txBody>
          <a:bodyPr wrap="square" lIns="0" tIns="0" rIns="0" bIns="0" rtlCol="0">
            <a:noAutofit/>
          </a:bodyPr>
          <a:lstStyle/>
          <a:p>
            <a:r>
              <a:rPr lang="ja-JP" sz="1000" dirty="0">
                <a:effectLst/>
                <a:ea typeface="Yu Gothic" panose="020B0400000000000000" pitchFamily="34" charset="-128"/>
                <a:cs typeface="Times New Roman" panose="02020603050405020304" pitchFamily="18" charset="0"/>
              </a:rPr>
              <a:t>申請料は</a:t>
            </a:r>
            <a:r>
              <a:rPr lang="en-US" sz="1000" dirty="0">
                <a:effectLst/>
                <a:latin typeface="Yu Gothic" panose="020B0400000000000000" pitchFamily="34" charset="-128"/>
                <a:ea typeface="Yu Gothic" panose="020B0400000000000000" pitchFamily="34" charset="-128"/>
                <a:cs typeface="Times New Roman" panose="02020603050405020304" pitchFamily="18" charset="0"/>
              </a:rPr>
              <a:t>5,000</a:t>
            </a:r>
            <a:r>
              <a:rPr lang="ja-JP" altLang="en-US" sz="1000" dirty="0">
                <a:effectLst/>
                <a:latin typeface="Yu Gothic" panose="020B0400000000000000" pitchFamily="34" charset="-128"/>
                <a:ea typeface="Yu Gothic" panose="020B0400000000000000" pitchFamily="34" charset="-128"/>
                <a:cs typeface="Times New Roman" panose="02020603050405020304" pitchFamily="18" charset="0"/>
              </a:rPr>
              <a:t>ドルで、年間費用は</a:t>
            </a:r>
            <a:r>
              <a:rPr lang="ja-JP" sz="1000" dirty="0">
                <a:effectLst/>
                <a:latin typeface="Yu Gothic" panose="020B0400000000000000" pitchFamily="34" charset="-128"/>
                <a:ea typeface="Yu Gothic" panose="020B0400000000000000" pitchFamily="34" charset="-128"/>
                <a:cs typeface="Times New Roman" panose="02020603050405020304" pitchFamily="18" charset="0"/>
              </a:rPr>
              <a:t>上場される株数により、</a:t>
            </a:r>
            <a:r>
              <a:rPr lang="en-US" sz="1000" dirty="0">
                <a:effectLst/>
                <a:latin typeface="Yu Gothic" panose="020B0400000000000000" pitchFamily="34" charset="-128"/>
                <a:ea typeface="Yu Gothic" panose="020B0400000000000000" pitchFamily="34" charset="-128"/>
                <a:cs typeface="Times New Roman" panose="02020603050405020304" pitchFamily="18" charset="0"/>
              </a:rPr>
              <a:t>5</a:t>
            </a:r>
            <a:r>
              <a:rPr lang="ja-JP" sz="1000" dirty="0">
                <a:effectLst/>
                <a:latin typeface="Yu Gothic" panose="020B0400000000000000" pitchFamily="34" charset="-128"/>
                <a:ea typeface="Yu Gothic" panose="020B0400000000000000" pitchFamily="34" charset="-128"/>
                <a:cs typeface="Times New Roman" panose="02020603050405020304" pitchFamily="18" charset="0"/>
              </a:rPr>
              <a:t>万ドルから</a:t>
            </a:r>
            <a:r>
              <a:rPr lang="en-US" sz="1000" dirty="0">
                <a:effectLst/>
                <a:latin typeface="Yu Gothic" panose="020B0400000000000000" pitchFamily="34" charset="-128"/>
                <a:ea typeface="Yu Gothic" panose="020B0400000000000000" pitchFamily="34" charset="-128"/>
                <a:cs typeface="Times New Roman" panose="02020603050405020304" pitchFamily="18" charset="0"/>
              </a:rPr>
              <a:t>7.5</a:t>
            </a:r>
            <a:r>
              <a:rPr lang="ja-JP" sz="1000" dirty="0">
                <a:effectLst/>
                <a:latin typeface="Yu Gothic" panose="020B0400000000000000" pitchFamily="34" charset="-128"/>
                <a:ea typeface="Yu Gothic" panose="020B0400000000000000" pitchFamily="34" charset="-128"/>
                <a:cs typeface="Times New Roman" panose="02020603050405020304" pitchFamily="18" charset="0"/>
              </a:rPr>
              <a:t>万ドルまでの幅がある</a:t>
            </a:r>
            <a:endParaRPr lang="en-US" sz="1000" dirty="0">
              <a:ea typeface="Yu Gothic" panose="020B0400000000000000" pitchFamily="34" charset="-128"/>
            </a:endParaRPr>
          </a:p>
          <a:p>
            <a:pPr algn="l"/>
            <a:endParaRPr lang="en-US" sz="600" dirty="0"/>
          </a:p>
        </p:txBody>
      </p:sp>
      <p:sp>
        <p:nvSpPr>
          <p:cNvPr id="18" name="TextBox 17">
            <a:extLst>
              <a:ext uri="{FF2B5EF4-FFF2-40B4-BE49-F238E27FC236}">
                <a16:creationId xmlns:a16="http://schemas.microsoft.com/office/drawing/2014/main" id="{55B10A7F-C1B4-D2D9-D9A8-19DF8486A6D0}"/>
              </a:ext>
            </a:extLst>
          </p:cNvPr>
          <p:cNvSpPr txBox="1"/>
          <p:nvPr/>
        </p:nvSpPr>
        <p:spPr>
          <a:xfrm>
            <a:off x="1983265" y="4871227"/>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19" name="TextBox 18">
            <a:extLst>
              <a:ext uri="{FF2B5EF4-FFF2-40B4-BE49-F238E27FC236}">
                <a16:creationId xmlns:a16="http://schemas.microsoft.com/office/drawing/2014/main" id="{6EEE6B53-3669-2A88-ADAE-58D146CCA7E5}"/>
              </a:ext>
            </a:extLst>
          </p:cNvPr>
          <p:cNvSpPr txBox="1"/>
          <p:nvPr/>
        </p:nvSpPr>
        <p:spPr>
          <a:xfrm>
            <a:off x="971766" y="4880439"/>
            <a:ext cx="398469" cy="84617"/>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アンソニー</a:t>
            </a:r>
            <a:endParaRPr lang="en-US" sz="600" dirty="0">
              <a:latin typeface="Yu Gothic" panose="020B0400000000000000" pitchFamily="34" charset="-128"/>
              <a:ea typeface="Yu Gothic" panose="020B0400000000000000" pitchFamily="34" charset="-128"/>
            </a:endParaRPr>
          </a:p>
        </p:txBody>
      </p:sp>
      <p:sp>
        <p:nvSpPr>
          <p:cNvPr id="20" name="TextBox 19">
            <a:extLst>
              <a:ext uri="{FF2B5EF4-FFF2-40B4-BE49-F238E27FC236}">
                <a16:creationId xmlns:a16="http://schemas.microsoft.com/office/drawing/2014/main" id="{F196F192-7D59-1A86-CD9A-EEDACAF9F11E}"/>
              </a:ext>
            </a:extLst>
          </p:cNvPr>
          <p:cNvSpPr txBox="1"/>
          <p:nvPr/>
        </p:nvSpPr>
        <p:spPr>
          <a:xfrm>
            <a:off x="7421943" y="4775234"/>
            <a:ext cx="812800" cy="173566"/>
          </a:xfrm>
          <a:prstGeom prst="rect">
            <a:avLst/>
          </a:prstGeom>
          <a:solidFill>
            <a:schemeClr val="bg1"/>
          </a:solidFill>
        </p:spPr>
        <p:txBody>
          <a:bodyPr wrap="square" lIns="0" tIns="0" rIns="0" bIns="0" rtlCol="0">
            <a:noAutofit/>
          </a:bodyPr>
          <a:lstStyle/>
          <a:p>
            <a:pPr algn="l"/>
            <a:r>
              <a:rPr lang="ja-JP" altLang="en-US" sz="1000" dirty="0">
                <a:solidFill>
                  <a:schemeClr val="accent5">
                    <a:lumMod val="75000"/>
                  </a:schemeClr>
                </a:solidFill>
                <a:latin typeface="Yu Gothic" panose="020B0400000000000000" pitchFamily="34" charset="-128"/>
                <a:ea typeface="Yu Gothic" panose="020B0400000000000000" pitchFamily="34" charset="-128"/>
              </a:rPr>
              <a:t>アンソニー</a:t>
            </a:r>
            <a:endParaRPr lang="en-US" sz="1000" dirty="0">
              <a:solidFill>
                <a:schemeClr val="accent5">
                  <a:lumMod val="75000"/>
                </a:schemeClr>
              </a:solidFill>
              <a:latin typeface="Yu Gothic" panose="020B0400000000000000" pitchFamily="34" charset="-128"/>
              <a:ea typeface="Yu Gothic" panose="020B0400000000000000" pitchFamily="34" charset="-128"/>
            </a:endParaRPr>
          </a:p>
        </p:txBody>
      </p:sp>
      <p:sp>
        <p:nvSpPr>
          <p:cNvPr id="21" name="TextBox 20">
            <a:extLst>
              <a:ext uri="{FF2B5EF4-FFF2-40B4-BE49-F238E27FC236}">
                <a16:creationId xmlns:a16="http://schemas.microsoft.com/office/drawing/2014/main" id="{BCD4D687-1D42-8369-E442-7412A6E33682}"/>
              </a:ext>
            </a:extLst>
          </p:cNvPr>
          <p:cNvSpPr txBox="1"/>
          <p:nvPr/>
        </p:nvSpPr>
        <p:spPr>
          <a:xfrm>
            <a:off x="7446435" y="4948800"/>
            <a:ext cx="1587498" cy="103040"/>
          </a:xfrm>
          <a:prstGeom prst="rect">
            <a:avLst/>
          </a:prstGeom>
          <a:solidFill>
            <a:schemeClr val="bg1"/>
          </a:solidFill>
        </p:spPr>
        <p:txBody>
          <a:bodyPr wrap="square" lIns="0" tIns="0" rIns="0" bIns="0" rtlCol="0">
            <a:noAutofit/>
          </a:bodyPr>
          <a:lstStyle/>
          <a:p>
            <a:pPr algn="l"/>
            <a:r>
              <a:rPr lang="ja-JP" altLang="en-US" sz="600" dirty="0">
                <a:solidFill>
                  <a:schemeClr val="accent5">
                    <a:lumMod val="75000"/>
                  </a:schemeClr>
                </a:solidFill>
                <a:latin typeface="Yu Gothic" panose="020B0400000000000000" pitchFamily="34" charset="-128"/>
                <a:ea typeface="Yu Gothic" panose="020B0400000000000000" pitchFamily="34" charset="-128"/>
              </a:rPr>
              <a:t>企業法法律事務所</a:t>
            </a:r>
            <a:endParaRPr lang="en-US" sz="600" dirty="0">
              <a:solidFill>
                <a:schemeClr val="accent5">
                  <a:lumMod val="75000"/>
                </a:schemeClr>
              </a:solidFill>
              <a:latin typeface="Yu Gothic" panose="020B0400000000000000" pitchFamily="34" charset="-128"/>
              <a:ea typeface="Yu Gothic" panose="020B0400000000000000" pitchFamily="34" charset="-128"/>
            </a:endParaRPr>
          </a:p>
        </p:txBody>
      </p:sp>
      <p:sp>
        <p:nvSpPr>
          <p:cNvPr id="28" name="TextBox 27">
            <a:extLst>
              <a:ext uri="{FF2B5EF4-FFF2-40B4-BE49-F238E27FC236}">
                <a16:creationId xmlns:a16="http://schemas.microsoft.com/office/drawing/2014/main" id="{BF95143B-E427-7ACA-115E-1744CD8E7252}"/>
              </a:ext>
            </a:extLst>
          </p:cNvPr>
          <p:cNvSpPr txBox="1"/>
          <p:nvPr/>
        </p:nvSpPr>
        <p:spPr>
          <a:xfrm>
            <a:off x="515815" y="1780852"/>
            <a:ext cx="45719" cy="45719"/>
          </a:xfrm>
          <a:prstGeom prst="rect">
            <a:avLst/>
          </a:prstGeom>
          <a:solidFill>
            <a:schemeClr val="bg1"/>
          </a:solidFill>
        </p:spPr>
        <p:txBody>
          <a:bodyPr vert="eaVert" wrap="square" lIns="0" tIns="0" rIns="0" bIns="0" rtlCol="0">
            <a:noAutofit/>
          </a:bodyPr>
          <a:lstStyle/>
          <a:p>
            <a:pPr algn="l"/>
            <a:endParaRPr lang="en-US" sz="1000" dirty="0">
              <a:latin typeface="Yu Gothic" panose="020B0400000000000000" pitchFamily="34" charset="-128"/>
              <a:ea typeface="Yu Gothic" panose="020B0400000000000000" pitchFamily="34" charset="-128"/>
            </a:endParaRPr>
          </a:p>
        </p:txBody>
      </p:sp>
      <p:sp>
        <p:nvSpPr>
          <p:cNvPr id="30" name="TextBox 29">
            <a:extLst>
              <a:ext uri="{FF2B5EF4-FFF2-40B4-BE49-F238E27FC236}">
                <a16:creationId xmlns:a16="http://schemas.microsoft.com/office/drawing/2014/main" id="{59134238-D4FF-46A2-E4BF-0097D5226A47}"/>
              </a:ext>
            </a:extLst>
          </p:cNvPr>
          <p:cNvSpPr txBox="1"/>
          <p:nvPr/>
        </p:nvSpPr>
        <p:spPr>
          <a:xfrm>
            <a:off x="515815" y="1380367"/>
            <a:ext cx="615462" cy="174503"/>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分類基準</a:t>
            </a:r>
            <a:endParaRPr lang="en-US" sz="1000" dirty="0">
              <a:latin typeface="Yu Gothic" panose="020B0400000000000000" pitchFamily="34" charset="-128"/>
              <a:ea typeface="Yu Gothic" panose="020B0400000000000000" pitchFamily="34" charset="-128"/>
            </a:endParaRPr>
          </a:p>
        </p:txBody>
      </p:sp>
      <p:sp>
        <p:nvSpPr>
          <p:cNvPr id="33" name="TextBox 32">
            <a:extLst>
              <a:ext uri="{FF2B5EF4-FFF2-40B4-BE49-F238E27FC236}">
                <a16:creationId xmlns:a16="http://schemas.microsoft.com/office/drawing/2014/main" id="{88749803-DB0C-2F1F-6898-604237545EF7}"/>
              </a:ext>
            </a:extLst>
          </p:cNvPr>
          <p:cNvSpPr txBox="1"/>
          <p:nvPr/>
        </p:nvSpPr>
        <p:spPr>
          <a:xfrm>
            <a:off x="1883058" y="1345859"/>
            <a:ext cx="561203" cy="159483"/>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基準</a:t>
            </a:r>
            <a:endParaRPr lang="en-US" sz="1000" dirty="0">
              <a:latin typeface="Yu Gothic" panose="020B0400000000000000" pitchFamily="34" charset="-128"/>
              <a:ea typeface="Yu Gothic" panose="020B0400000000000000" pitchFamily="34" charset="-128"/>
            </a:endParaRPr>
          </a:p>
        </p:txBody>
      </p:sp>
      <p:sp>
        <p:nvSpPr>
          <p:cNvPr id="35" name="TextBox 34">
            <a:extLst>
              <a:ext uri="{FF2B5EF4-FFF2-40B4-BE49-F238E27FC236}">
                <a16:creationId xmlns:a16="http://schemas.microsoft.com/office/drawing/2014/main" id="{68C65098-0051-5631-ECF3-C59D19756EC5}"/>
              </a:ext>
            </a:extLst>
          </p:cNvPr>
          <p:cNvSpPr txBox="1"/>
          <p:nvPr/>
        </p:nvSpPr>
        <p:spPr>
          <a:xfrm>
            <a:off x="3210051" y="1345859"/>
            <a:ext cx="561203" cy="159483"/>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基準</a:t>
            </a:r>
            <a:endParaRPr lang="en-US" sz="1000" dirty="0">
              <a:latin typeface="Yu Gothic" panose="020B0400000000000000" pitchFamily="34" charset="-128"/>
              <a:ea typeface="Yu Gothic" panose="020B0400000000000000" pitchFamily="34" charset="-128"/>
            </a:endParaRPr>
          </a:p>
        </p:txBody>
      </p:sp>
      <p:sp>
        <p:nvSpPr>
          <p:cNvPr id="36" name="TextBox 35">
            <a:extLst>
              <a:ext uri="{FF2B5EF4-FFF2-40B4-BE49-F238E27FC236}">
                <a16:creationId xmlns:a16="http://schemas.microsoft.com/office/drawing/2014/main" id="{B3AA36DB-A479-A4C5-3BF9-1C1C7C797A47}"/>
              </a:ext>
            </a:extLst>
          </p:cNvPr>
          <p:cNvSpPr txBox="1"/>
          <p:nvPr/>
        </p:nvSpPr>
        <p:spPr>
          <a:xfrm>
            <a:off x="4145892" y="1368874"/>
            <a:ext cx="561203" cy="159483"/>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基準</a:t>
            </a:r>
            <a:endParaRPr lang="en-US" sz="1000" dirty="0">
              <a:latin typeface="Yu Gothic" panose="020B0400000000000000" pitchFamily="34" charset="-128"/>
              <a:ea typeface="Yu Gothic" panose="020B0400000000000000" pitchFamily="34" charset="-128"/>
            </a:endParaRPr>
          </a:p>
        </p:txBody>
      </p:sp>
      <p:sp>
        <p:nvSpPr>
          <p:cNvPr id="37" name="TextBox 36">
            <a:extLst>
              <a:ext uri="{FF2B5EF4-FFF2-40B4-BE49-F238E27FC236}">
                <a16:creationId xmlns:a16="http://schemas.microsoft.com/office/drawing/2014/main" id="{628235C9-5892-828C-9BA6-31550C3FA6B7}"/>
              </a:ext>
            </a:extLst>
          </p:cNvPr>
          <p:cNvSpPr txBox="1"/>
          <p:nvPr/>
        </p:nvSpPr>
        <p:spPr>
          <a:xfrm>
            <a:off x="5061584" y="1353362"/>
            <a:ext cx="561203" cy="159483"/>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基準</a:t>
            </a:r>
            <a:endParaRPr lang="en-US" sz="1000" dirty="0">
              <a:latin typeface="Yu Gothic" panose="020B0400000000000000" pitchFamily="34" charset="-128"/>
              <a:ea typeface="Yu Gothic" panose="020B0400000000000000" pitchFamily="34" charset="-128"/>
            </a:endParaRPr>
          </a:p>
        </p:txBody>
      </p:sp>
      <p:sp>
        <p:nvSpPr>
          <p:cNvPr id="38" name="TextBox 37">
            <a:extLst>
              <a:ext uri="{FF2B5EF4-FFF2-40B4-BE49-F238E27FC236}">
                <a16:creationId xmlns:a16="http://schemas.microsoft.com/office/drawing/2014/main" id="{A355005A-072A-C9AA-6CAA-D9776C8959A6}"/>
              </a:ext>
            </a:extLst>
          </p:cNvPr>
          <p:cNvSpPr txBox="1"/>
          <p:nvPr/>
        </p:nvSpPr>
        <p:spPr>
          <a:xfrm>
            <a:off x="5996282" y="1381115"/>
            <a:ext cx="561203" cy="159483"/>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基準</a:t>
            </a:r>
            <a:endParaRPr lang="en-US" sz="1000" dirty="0">
              <a:latin typeface="Yu Gothic" panose="020B0400000000000000" pitchFamily="34" charset="-128"/>
              <a:ea typeface="Yu Gothic" panose="020B0400000000000000" pitchFamily="34" charset="-128"/>
            </a:endParaRPr>
          </a:p>
        </p:txBody>
      </p:sp>
      <p:sp>
        <p:nvSpPr>
          <p:cNvPr id="39" name="TextBox 38">
            <a:extLst>
              <a:ext uri="{FF2B5EF4-FFF2-40B4-BE49-F238E27FC236}">
                <a16:creationId xmlns:a16="http://schemas.microsoft.com/office/drawing/2014/main" id="{CC6F3807-5240-E480-20CA-9669943CB299}"/>
              </a:ext>
            </a:extLst>
          </p:cNvPr>
          <p:cNvSpPr txBox="1"/>
          <p:nvPr/>
        </p:nvSpPr>
        <p:spPr>
          <a:xfrm>
            <a:off x="482094" y="2239533"/>
            <a:ext cx="1328854"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株主のエクイティ</a:t>
            </a:r>
            <a:endParaRPr lang="en-US" sz="600" dirty="0">
              <a:latin typeface="Yu Gothic" panose="020B0400000000000000" pitchFamily="34" charset="-128"/>
              <a:ea typeface="Yu Gothic" panose="020B0400000000000000" pitchFamily="34" charset="-128"/>
            </a:endParaRPr>
          </a:p>
        </p:txBody>
      </p:sp>
      <p:sp>
        <p:nvSpPr>
          <p:cNvPr id="40" name="TextBox 39">
            <a:extLst>
              <a:ext uri="{FF2B5EF4-FFF2-40B4-BE49-F238E27FC236}">
                <a16:creationId xmlns:a16="http://schemas.microsoft.com/office/drawing/2014/main" id="{F7694E29-F655-DE8C-31C4-20CFC9BA7BE1}"/>
              </a:ext>
            </a:extLst>
          </p:cNvPr>
          <p:cNvSpPr txBox="1"/>
          <p:nvPr/>
        </p:nvSpPr>
        <p:spPr>
          <a:xfrm>
            <a:off x="3280425" y="1938036"/>
            <a:ext cx="563711" cy="137687"/>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年間</a:t>
            </a:r>
            <a:endParaRPr lang="en-US" sz="1000" dirty="0">
              <a:latin typeface="Yu Gothic" panose="020B0400000000000000" pitchFamily="34" charset="-128"/>
              <a:ea typeface="Yu Gothic" panose="020B0400000000000000" pitchFamily="34" charset="-128"/>
            </a:endParaRPr>
          </a:p>
        </p:txBody>
      </p:sp>
      <p:sp>
        <p:nvSpPr>
          <p:cNvPr id="41" name="TextBox 40">
            <a:extLst>
              <a:ext uri="{FF2B5EF4-FFF2-40B4-BE49-F238E27FC236}">
                <a16:creationId xmlns:a16="http://schemas.microsoft.com/office/drawing/2014/main" id="{D75E6D65-1FD2-94E1-90C1-DDB8D02F6D0E}"/>
              </a:ext>
            </a:extLst>
          </p:cNvPr>
          <p:cNvSpPr txBox="1"/>
          <p:nvPr/>
        </p:nvSpPr>
        <p:spPr>
          <a:xfrm>
            <a:off x="515814" y="2573178"/>
            <a:ext cx="1217133" cy="539292"/>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一般株主</a:t>
            </a:r>
            <a:r>
              <a:rPr lang="en-US" altLang="ja-JP" sz="1000" dirty="0">
                <a:latin typeface="Yu Gothic" panose="020B0400000000000000" pitchFamily="34" charset="-128"/>
                <a:ea typeface="Yu Gothic" panose="020B0400000000000000" pitchFamily="34" charset="-128"/>
              </a:rPr>
              <a:t>/</a:t>
            </a:r>
            <a:r>
              <a:rPr lang="ja-JP" altLang="en-US" sz="1000" dirty="0">
                <a:latin typeface="Yu Gothic" panose="020B0400000000000000" pitchFamily="34" charset="-128"/>
                <a:ea typeface="Yu Gothic" panose="020B0400000000000000" pitchFamily="34" charset="-128"/>
              </a:rPr>
              <a:t>パブリックフロート</a:t>
            </a:r>
            <a:endParaRPr lang="en-US" altLang="ja-JP" sz="1000" dirty="0">
              <a:latin typeface="Yu Gothic" panose="020B0400000000000000" pitchFamily="34" charset="-128"/>
              <a:ea typeface="Yu Gothic" panose="020B0400000000000000" pitchFamily="34" charset="-128"/>
            </a:endParaRPr>
          </a:p>
          <a:p>
            <a:pPr algn="l"/>
            <a:r>
              <a:rPr lang="ja-JP" altLang="en-US" sz="1000" dirty="0">
                <a:latin typeface="Yu Gothic" panose="020B0400000000000000" pitchFamily="34" charset="-128"/>
                <a:ea typeface="Yu Gothic" panose="020B0400000000000000" pitchFamily="34" charset="-128"/>
              </a:rPr>
              <a:t>（シェア）</a:t>
            </a:r>
            <a:r>
              <a:rPr lang="ja-JP" altLang="en-US" sz="500" dirty="0">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（２）</a:t>
            </a:r>
            <a:endParaRPr lang="en-US" sz="1000" dirty="0">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endParaRPr>
          </a:p>
        </p:txBody>
      </p:sp>
      <p:sp>
        <p:nvSpPr>
          <p:cNvPr id="42" name="TextBox 41">
            <a:extLst>
              <a:ext uri="{FF2B5EF4-FFF2-40B4-BE49-F238E27FC236}">
                <a16:creationId xmlns:a16="http://schemas.microsoft.com/office/drawing/2014/main" id="{BFB74621-7921-A0B6-2DE9-6702EEEE2055}"/>
              </a:ext>
            </a:extLst>
          </p:cNvPr>
          <p:cNvSpPr txBox="1"/>
          <p:nvPr/>
        </p:nvSpPr>
        <p:spPr>
          <a:xfrm>
            <a:off x="482094" y="3303577"/>
            <a:ext cx="888141" cy="254383"/>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上場料</a:t>
            </a:r>
            <a:endParaRPr lang="en-US" sz="1000" dirty="0">
              <a:latin typeface="Yu Gothic" panose="020B0400000000000000" pitchFamily="34" charset="-128"/>
              <a:ea typeface="Yu Gothic" panose="020B0400000000000000" pitchFamily="34" charset="-128"/>
            </a:endParaRPr>
          </a:p>
        </p:txBody>
      </p:sp>
      <p:sp>
        <p:nvSpPr>
          <p:cNvPr id="43" name="TextBox 42">
            <a:extLst>
              <a:ext uri="{FF2B5EF4-FFF2-40B4-BE49-F238E27FC236}">
                <a16:creationId xmlns:a16="http://schemas.microsoft.com/office/drawing/2014/main" id="{487E7842-A5E4-6063-226A-25FAE9442804}"/>
              </a:ext>
            </a:extLst>
          </p:cNvPr>
          <p:cNvSpPr txBox="1"/>
          <p:nvPr/>
        </p:nvSpPr>
        <p:spPr>
          <a:xfrm>
            <a:off x="470402" y="3943914"/>
            <a:ext cx="1194471" cy="192579"/>
          </a:xfrm>
          <a:prstGeom prst="rect">
            <a:avLst/>
          </a:prstGeom>
          <a:solidFill>
            <a:schemeClr val="bg1"/>
          </a:solidFill>
        </p:spPr>
        <p:txBody>
          <a:bodyPr wrap="square" lIns="0" tIns="0" rIns="0" bIns="0" rtlCol="0">
            <a:noAutofit/>
          </a:bodyPr>
          <a:lstStyle/>
          <a:p>
            <a:pPr algn="l"/>
            <a:r>
              <a:rPr lang="en-US" altLang="ja-JP" sz="1000" dirty="0">
                <a:latin typeface="Yu Gothic" panose="020B0400000000000000" pitchFamily="34" charset="-128"/>
                <a:ea typeface="Yu Gothic" panose="020B0400000000000000" pitchFamily="34" charset="-128"/>
              </a:rPr>
              <a:t>IPO </a:t>
            </a:r>
            <a:r>
              <a:rPr lang="ja-JP" altLang="en-US" sz="1000" dirty="0">
                <a:latin typeface="Yu Gothic" panose="020B0400000000000000" pitchFamily="34" charset="-128"/>
                <a:ea typeface="Yu Gothic" panose="020B0400000000000000" pitchFamily="34" charset="-128"/>
              </a:rPr>
              <a:t>費用合計</a:t>
            </a:r>
            <a:endParaRPr lang="en-US" sz="1000" dirty="0">
              <a:latin typeface="Yu Gothic" panose="020B0400000000000000" pitchFamily="34" charset="-128"/>
              <a:ea typeface="Yu Gothic" panose="020B0400000000000000" pitchFamily="34" charset="-128"/>
            </a:endParaRPr>
          </a:p>
        </p:txBody>
      </p:sp>
      <p:sp>
        <p:nvSpPr>
          <p:cNvPr id="44" name="TextBox 43">
            <a:extLst>
              <a:ext uri="{FF2B5EF4-FFF2-40B4-BE49-F238E27FC236}">
                <a16:creationId xmlns:a16="http://schemas.microsoft.com/office/drawing/2014/main" id="{61D16CFC-20E9-014F-EB80-A74688EE56A3}"/>
              </a:ext>
            </a:extLst>
          </p:cNvPr>
          <p:cNvSpPr txBox="1"/>
          <p:nvPr/>
        </p:nvSpPr>
        <p:spPr>
          <a:xfrm>
            <a:off x="1867025" y="3715913"/>
            <a:ext cx="3808457" cy="678945"/>
          </a:xfrm>
          <a:prstGeom prst="rect">
            <a:avLst/>
          </a:prstGeom>
          <a:solidFill>
            <a:schemeClr val="bg1"/>
          </a:solidFill>
        </p:spPr>
        <p:txBody>
          <a:bodyPr wrap="square" lIns="0" tIns="0" rIns="0" bIns="0" rtlCol="0">
            <a:noAutofit/>
          </a:bodyPr>
          <a:lstStyle/>
          <a:p>
            <a:pPr algn="l"/>
            <a:r>
              <a:rPr lang="ja-JP" altLang="en-US" sz="1000" b="0" i="0" u="none" strike="noStrike" cap="none" dirty="0">
                <a:solidFill>
                  <a:srgbClr val="000000"/>
                </a:solidFill>
                <a:latin typeface="Yu Gothic" panose="020B0400000000000000" pitchFamily="34" charset="-128"/>
                <a:ea typeface="Yu Gothic" panose="020B0400000000000000" pitchFamily="34" charset="-128"/>
                <a:sym typeface="Arial"/>
              </a:rPr>
              <a:t>約</a:t>
            </a:r>
            <a:r>
              <a:rPr lang="en-US" altLang="ja-JP" sz="1000" b="0" i="0" u="none" strike="noStrike" cap="none" dirty="0">
                <a:solidFill>
                  <a:srgbClr val="000000"/>
                </a:solidFill>
                <a:latin typeface="Yu Gothic" panose="020B0400000000000000" pitchFamily="34" charset="-128"/>
                <a:ea typeface="Yu Gothic" panose="020B0400000000000000" pitchFamily="34" charset="-128"/>
                <a:sym typeface="Arial"/>
              </a:rPr>
              <a:t>$750,000</a:t>
            </a:r>
            <a:r>
              <a:rPr lang="en-US" altLang="ja-JP" sz="1000" dirty="0">
                <a:latin typeface="Yu Gothic" panose="020B0400000000000000" pitchFamily="34" charset="-128"/>
                <a:ea typeface="Yu Gothic" panose="020B0400000000000000" pitchFamily="34" charset="-128"/>
              </a:rPr>
              <a:t> - </a:t>
            </a:r>
            <a:r>
              <a:rPr lang="ja-JP" altLang="en-US" sz="1000" b="0" i="0" u="none" strike="noStrike" cap="none" dirty="0">
                <a:solidFill>
                  <a:srgbClr val="000000"/>
                </a:solidFill>
                <a:latin typeface="Yu Gothic" panose="020B0400000000000000" pitchFamily="34" charset="-128"/>
                <a:ea typeface="Yu Gothic" panose="020B0400000000000000" pitchFamily="34" charset="-128"/>
                <a:sym typeface="Arial"/>
              </a:rPr>
              <a:t>法務、会計、監査、アンダーライター費用の払い戻し、</a:t>
            </a:r>
            <a:r>
              <a:rPr lang="en-US" altLang="ja-JP" sz="1000" b="0" i="0" u="none" strike="noStrike" cap="none" dirty="0">
                <a:solidFill>
                  <a:srgbClr val="000000"/>
                </a:solidFill>
                <a:latin typeface="Yu Gothic" panose="020B0400000000000000" pitchFamily="34" charset="-128"/>
                <a:ea typeface="Yu Gothic" panose="020B0400000000000000" pitchFamily="34" charset="-128"/>
                <a:sym typeface="Arial"/>
              </a:rPr>
              <a:t>SEC</a:t>
            </a:r>
            <a:r>
              <a:rPr lang="ja-JP" altLang="en-US" sz="1000" b="0" i="0" u="none" strike="noStrike" cap="none" dirty="0">
                <a:solidFill>
                  <a:srgbClr val="000000"/>
                </a:solidFill>
                <a:latin typeface="Yu Gothic" panose="020B0400000000000000" pitchFamily="34" charset="-128"/>
                <a:ea typeface="Yu Gothic" panose="020B0400000000000000" pitchFamily="34" charset="-128"/>
                <a:sym typeface="Arial"/>
              </a:rPr>
              <a:t>申請料、出張プレゼンでの出費、</a:t>
            </a:r>
            <a:r>
              <a:rPr lang="en-US" altLang="ja-JP" sz="1000" b="0" i="0" u="none" strike="noStrike" cap="none" dirty="0">
                <a:solidFill>
                  <a:srgbClr val="000000"/>
                </a:solidFill>
                <a:latin typeface="Yu Gothic" panose="020B0400000000000000" pitchFamily="34" charset="-128"/>
                <a:ea typeface="Yu Gothic" panose="020B0400000000000000" pitchFamily="34" charset="-128"/>
                <a:sym typeface="Arial"/>
              </a:rPr>
              <a:t>EDGAR</a:t>
            </a:r>
            <a:r>
              <a:rPr lang="ja-JP" altLang="en-US" sz="1000" b="0" i="0" u="none" strike="noStrike" cap="none" dirty="0">
                <a:solidFill>
                  <a:srgbClr val="000000"/>
                </a:solidFill>
                <a:latin typeface="Yu Gothic" panose="020B0400000000000000" pitchFamily="34" charset="-128"/>
                <a:ea typeface="Yu Gothic" panose="020B0400000000000000" pitchFamily="34" charset="-128"/>
                <a:sym typeface="Arial"/>
              </a:rPr>
              <a:t>費、</a:t>
            </a:r>
            <a:r>
              <a:rPr lang="en-US" altLang="ja-JP" sz="1000" b="0" i="0" u="none" strike="noStrike" cap="none" dirty="0">
                <a:solidFill>
                  <a:srgbClr val="000000"/>
                </a:solidFill>
                <a:latin typeface="Yu Gothic" panose="020B0400000000000000" pitchFamily="34" charset="-128"/>
                <a:ea typeface="Yu Gothic" panose="020B0400000000000000" pitchFamily="34" charset="-128"/>
                <a:sym typeface="Arial"/>
              </a:rPr>
              <a:t>NYSE</a:t>
            </a:r>
            <a:r>
              <a:rPr lang="ja-JP" altLang="en-US" sz="1000" b="0" i="0" u="none" strike="noStrike" cap="none" dirty="0">
                <a:solidFill>
                  <a:srgbClr val="000000"/>
                </a:solidFill>
                <a:latin typeface="Yu Gothic" panose="020B0400000000000000" pitchFamily="34" charset="-128"/>
                <a:ea typeface="Yu Gothic" panose="020B0400000000000000" pitchFamily="34" charset="-128"/>
                <a:sym typeface="Arial"/>
              </a:rPr>
              <a:t>上場料、</a:t>
            </a:r>
            <a:r>
              <a:rPr lang="en-US" altLang="ja-JP" sz="1000" b="0" i="0" u="none" strike="noStrike" cap="none" dirty="0">
                <a:solidFill>
                  <a:srgbClr val="000000"/>
                </a:solidFill>
                <a:latin typeface="Yu Gothic" panose="020B0400000000000000" pitchFamily="34" charset="-128"/>
                <a:ea typeface="Yu Gothic" panose="020B0400000000000000" pitchFamily="34" charset="-128"/>
                <a:sym typeface="Arial"/>
              </a:rPr>
              <a:t>FINRA</a:t>
            </a:r>
            <a:r>
              <a:rPr lang="ja-JP" altLang="en-US" sz="1000" b="0" i="0" u="none" strike="noStrike" cap="none" dirty="0">
                <a:solidFill>
                  <a:srgbClr val="000000"/>
                </a:solidFill>
                <a:latin typeface="Yu Gothic" panose="020B0400000000000000" pitchFamily="34" charset="-128"/>
                <a:ea typeface="Yu Gothic" panose="020B0400000000000000" pitchFamily="34" charset="-128"/>
                <a:sym typeface="Arial"/>
              </a:rPr>
              <a:t>申請料、及び</a:t>
            </a:r>
            <a:r>
              <a:rPr lang="en-US" altLang="ja-JP" sz="1000" b="0" i="0" u="none" strike="noStrike" cap="none" dirty="0">
                <a:solidFill>
                  <a:srgbClr val="000000"/>
                </a:solidFill>
                <a:latin typeface="Yu Gothic" panose="020B0400000000000000" pitchFamily="34" charset="-128"/>
                <a:ea typeface="Yu Gothic" panose="020B0400000000000000" pitchFamily="34" charset="-128"/>
                <a:sym typeface="Arial"/>
              </a:rPr>
              <a:t>DTC</a:t>
            </a:r>
            <a:r>
              <a:rPr lang="ja-JP" altLang="en-US" sz="1000" dirty="0">
                <a:latin typeface="Yu Gothic" panose="020B0400000000000000" pitchFamily="34" charset="-128"/>
                <a:ea typeface="Yu Gothic" panose="020B0400000000000000" pitchFamily="34" charset="-128"/>
              </a:rPr>
              <a:t>資格審査</a:t>
            </a:r>
            <a:r>
              <a:rPr lang="ja-JP" altLang="en-US" sz="1000" b="0" i="0" u="none" strike="noStrike" cap="none" dirty="0">
                <a:solidFill>
                  <a:srgbClr val="000000"/>
                </a:solidFill>
                <a:latin typeface="Yu Gothic" panose="020B0400000000000000" pitchFamily="34" charset="-128"/>
                <a:ea typeface="Yu Gothic" panose="020B0400000000000000" pitchFamily="34" charset="-128"/>
                <a:sym typeface="Arial"/>
              </a:rPr>
              <a:t>等の出費を含む。アンダーライターへのコミッション</a:t>
            </a:r>
            <a:r>
              <a:rPr lang="ja-JP" altLang="en-US" sz="1000" dirty="0">
                <a:latin typeface="Yu Gothic" panose="020B0400000000000000" pitchFamily="34" charset="-128"/>
                <a:ea typeface="Yu Gothic" panose="020B0400000000000000" pitchFamily="34" charset="-128"/>
              </a:rPr>
              <a:t>／ディスカウントは含まない。</a:t>
            </a:r>
            <a:endParaRPr lang="en-US" sz="1000" dirty="0">
              <a:latin typeface="Yu Gothic" panose="020B0400000000000000" pitchFamily="34" charset="-128"/>
              <a:ea typeface="Yu Gothic" panose="020B0400000000000000"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7"/>
          <p:cNvSpPr txBox="1">
            <a:spLocks noGrp="1"/>
          </p:cNvSpPr>
          <p:nvPr>
            <p:ph type="title"/>
          </p:nvPr>
        </p:nvSpPr>
        <p:spPr>
          <a:xfrm>
            <a:off x="311700" y="115574"/>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ja-JP" altLang="en-US" dirty="0">
                <a:latin typeface="Yu Gothic" panose="020B0400000000000000" pitchFamily="34" charset="-128"/>
                <a:ea typeface="Yu Gothic" panose="020B0400000000000000" pitchFamily="34" charset="-128"/>
              </a:rPr>
              <a:t>質的及びガバナンスの基準</a:t>
            </a:r>
            <a:endParaRPr dirty="0">
              <a:latin typeface="Yu Gothic" panose="020B0400000000000000" pitchFamily="34" charset="-128"/>
              <a:ea typeface="Yu Gothic" panose="020B0400000000000000" pitchFamily="34" charset="-128"/>
            </a:endParaRPr>
          </a:p>
        </p:txBody>
      </p:sp>
      <p:sp>
        <p:nvSpPr>
          <p:cNvPr id="206" name="Google Shape;206;p37"/>
          <p:cNvSpPr txBox="1">
            <a:spLocks noGrp="1"/>
          </p:cNvSpPr>
          <p:nvPr>
            <p:ph type="body" idx="1"/>
          </p:nvPr>
        </p:nvSpPr>
        <p:spPr>
          <a:xfrm>
            <a:off x="311700" y="573974"/>
            <a:ext cx="8520600" cy="663155"/>
          </a:xfrm>
          <a:prstGeom prst="rect">
            <a:avLst/>
          </a:prstGeom>
          <a:noFill/>
          <a:ln>
            <a:noFill/>
          </a:ln>
        </p:spPr>
        <p:txBody>
          <a:bodyPr spcFirstLastPara="1" wrap="square" lIns="91425" tIns="91425" rIns="91425" bIns="91425" anchor="t" anchorCtr="0">
            <a:noAutofit/>
          </a:bodyPr>
          <a:lstStyle/>
          <a:p>
            <a:pPr marL="0" marR="0" lvl="0" indent="0" algn="l" rtl="0">
              <a:lnSpc>
                <a:spcPct val="107000"/>
              </a:lnSpc>
              <a:spcBef>
                <a:spcPts val="0"/>
              </a:spcBef>
              <a:spcAft>
                <a:spcPts val="800"/>
              </a:spcAft>
              <a:buSzPts val="1800"/>
              <a:buNone/>
            </a:pPr>
            <a:r>
              <a:rPr lang="en" sz="1400" b="1" dirty="0">
                <a:latin typeface="Calibri"/>
                <a:ea typeface="Calibri"/>
                <a:cs typeface="Calibri"/>
                <a:sym typeface="Calibri"/>
              </a:rPr>
              <a:t>Nasdaq </a:t>
            </a:r>
            <a:r>
              <a:rPr lang="ja-JP" altLang="en-US" sz="1200" b="1" dirty="0">
                <a:latin typeface="Calibri"/>
                <a:ea typeface="Calibri"/>
                <a:cs typeface="Calibri"/>
                <a:sym typeface="Calibri"/>
              </a:rPr>
              <a:t>及び</a:t>
            </a:r>
            <a:r>
              <a:rPr lang="en" sz="1400" b="1" dirty="0">
                <a:latin typeface="Calibri"/>
                <a:ea typeface="Calibri"/>
                <a:cs typeface="Calibri"/>
                <a:sym typeface="Calibri"/>
              </a:rPr>
              <a:t> NYSE MKT</a:t>
            </a:r>
            <a:br>
              <a:rPr lang="en" sz="1400" dirty="0">
                <a:latin typeface="Calibri"/>
                <a:ea typeface="Calibri"/>
                <a:cs typeface="Calibri"/>
                <a:sym typeface="Calibri"/>
              </a:rPr>
            </a:br>
            <a:r>
              <a:rPr lang="ja-JP" altLang="en-US" sz="1400" dirty="0">
                <a:latin typeface="Calibri"/>
                <a:ea typeface="Calibri"/>
                <a:cs typeface="Calibri"/>
                <a:sym typeface="Calibri"/>
              </a:rPr>
              <a:t>企業は以下のコーポレートガバナンス基準を満たさなければならない</a:t>
            </a:r>
            <a:r>
              <a:rPr lang="en" sz="1400" dirty="0">
                <a:latin typeface="Calibri"/>
                <a:ea typeface="Calibri"/>
                <a:cs typeface="Calibri"/>
                <a:sym typeface="Calibri"/>
              </a:rPr>
              <a:t>:</a:t>
            </a:r>
            <a:endParaRPr dirty="0"/>
          </a:p>
        </p:txBody>
      </p:sp>
      <p:sp>
        <p:nvSpPr>
          <p:cNvPr id="207" name="Google Shape;207;p37"/>
          <p:cNvSpPr txBox="1"/>
          <p:nvPr/>
        </p:nvSpPr>
        <p:spPr>
          <a:xfrm>
            <a:off x="9379324" y="3200400"/>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08" name="Google Shape;208;p37"/>
          <p:cNvPicPr preferRelativeResize="0"/>
          <p:nvPr/>
        </p:nvPicPr>
        <p:blipFill rotWithShape="1">
          <a:blip r:embed="rId3">
            <a:alphaModFix/>
          </a:blip>
          <a:srcRect r="10"/>
          <a:stretch/>
        </p:blipFill>
        <p:spPr>
          <a:xfrm>
            <a:off x="472068" y="1225405"/>
            <a:ext cx="6472023" cy="2871424"/>
          </a:xfrm>
          <a:prstGeom prst="rect">
            <a:avLst/>
          </a:prstGeom>
          <a:noFill/>
          <a:ln>
            <a:noFill/>
          </a:ln>
        </p:spPr>
      </p:pic>
      <p:sp>
        <p:nvSpPr>
          <p:cNvPr id="2" name="TextBox 1">
            <a:extLst>
              <a:ext uri="{FF2B5EF4-FFF2-40B4-BE49-F238E27FC236}">
                <a16:creationId xmlns:a16="http://schemas.microsoft.com/office/drawing/2014/main" id="{344B9D8C-BECF-B46E-0684-53634E06D038}"/>
              </a:ext>
            </a:extLst>
          </p:cNvPr>
          <p:cNvSpPr txBox="1"/>
          <p:nvPr/>
        </p:nvSpPr>
        <p:spPr>
          <a:xfrm>
            <a:off x="472068" y="1280818"/>
            <a:ext cx="1605776" cy="307777"/>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コーポレートガバナンス</a:t>
            </a:r>
            <a:endParaRPr lang="en-US" altLang="ja-JP" sz="1000" dirty="0">
              <a:latin typeface="Yu Gothic" panose="020B0400000000000000" pitchFamily="34" charset="-128"/>
              <a:ea typeface="Yu Gothic" panose="020B0400000000000000" pitchFamily="34" charset="-128"/>
            </a:endParaRPr>
          </a:p>
          <a:p>
            <a:pPr algn="l"/>
            <a:r>
              <a:rPr lang="ja-JP" altLang="en-US" sz="1000" dirty="0">
                <a:latin typeface="Yu Gothic" panose="020B0400000000000000" pitchFamily="34" charset="-128"/>
                <a:ea typeface="Yu Gothic" panose="020B0400000000000000" pitchFamily="34" charset="-128"/>
              </a:rPr>
              <a:t>条件</a:t>
            </a:r>
            <a:endParaRPr lang="en-US" sz="1000" dirty="0">
              <a:latin typeface="Yu Gothic" panose="020B0400000000000000" pitchFamily="34" charset="-128"/>
              <a:ea typeface="Yu Gothic" panose="020B0400000000000000" pitchFamily="34" charset="-128"/>
            </a:endParaRPr>
          </a:p>
        </p:txBody>
      </p:sp>
      <p:sp>
        <p:nvSpPr>
          <p:cNvPr id="3" name="TextBox 2">
            <a:extLst>
              <a:ext uri="{FF2B5EF4-FFF2-40B4-BE49-F238E27FC236}">
                <a16:creationId xmlns:a16="http://schemas.microsoft.com/office/drawing/2014/main" id="{6311F775-3AEA-F795-A421-7F4A854E628C}"/>
              </a:ext>
            </a:extLst>
          </p:cNvPr>
          <p:cNvSpPr txBox="1"/>
          <p:nvPr/>
        </p:nvSpPr>
        <p:spPr>
          <a:xfrm>
            <a:off x="2174488" y="1311582"/>
            <a:ext cx="1390185"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内容</a:t>
            </a:r>
            <a:endParaRPr lang="en-US" sz="1000" dirty="0">
              <a:latin typeface="Yu Gothic" panose="020B0400000000000000" pitchFamily="34" charset="-128"/>
              <a:ea typeface="Yu Gothic" panose="020B0400000000000000" pitchFamily="34" charset="-128"/>
            </a:endParaRPr>
          </a:p>
        </p:txBody>
      </p:sp>
      <p:sp>
        <p:nvSpPr>
          <p:cNvPr id="4" name="TextBox 3">
            <a:extLst>
              <a:ext uri="{FF2B5EF4-FFF2-40B4-BE49-F238E27FC236}">
                <a16:creationId xmlns:a16="http://schemas.microsoft.com/office/drawing/2014/main" id="{64CD59ED-993B-50D4-2699-247C3C30B0DA}"/>
              </a:ext>
            </a:extLst>
          </p:cNvPr>
          <p:cNvSpPr txBox="1"/>
          <p:nvPr/>
        </p:nvSpPr>
        <p:spPr>
          <a:xfrm>
            <a:off x="549126" y="1906732"/>
            <a:ext cx="1458999" cy="367063"/>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年次又は</a:t>
            </a:r>
            <a:endParaRPr lang="en-US" altLang="ja-JP" sz="1000" dirty="0">
              <a:latin typeface="Yu Gothic" panose="020B0400000000000000" pitchFamily="34" charset="-128"/>
              <a:ea typeface="Yu Gothic" panose="020B0400000000000000" pitchFamily="34" charset="-128"/>
            </a:endParaRPr>
          </a:p>
          <a:p>
            <a:pPr algn="l"/>
            <a:r>
              <a:rPr lang="ja-JP" altLang="en-US" sz="1000" dirty="0">
                <a:latin typeface="Yu Gothic" panose="020B0400000000000000" pitchFamily="34" charset="-128"/>
                <a:ea typeface="Yu Gothic" panose="020B0400000000000000" pitchFamily="34" charset="-128"/>
              </a:rPr>
              <a:t>臨時報告書の送付</a:t>
            </a:r>
            <a:endParaRPr lang="en-US" sz="1000" dirty="0">
              <a:latin typeface="Yu Gothic" panose="020B0400000000000000" pitchFamily="34" charset="-128"/>
              <a:ea typeface="Yu Gothic" panose="020B0400000000000000" pitchFamily="34" charset="-128"/>
            </a:endParaRPr>
          </a:p>
        </p:txBody>
      </p:sp>
      <p:sp>
        <p:nvSpPr>
          <p:cNvPr id="5" name="TextBox 4">
            <a:extLst>
              <a:ext uri="{FF2B5EF4-FFF2-40B4-BE49-F238E27FC236}">
                <a16:creationId xmlns:a16="http://schemas.microsoft.com/office/drawing/2014/main" id="{C4BC0150-A71E-F61D-3AD2-7CA1D4D2E745}"/>
              </a:ext>
            </a:extLst>
          </p:cNvPr>
          <p:cNvSpPr txBox="1"/>
          <p:nvPr/>
        </p:nvSpPr>
        <p:spPr>
          <a:xfrm>
            <a:off x="531541" y="2869578"/>
            <a:ext cx="1476585" cy="307777"/>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社外取締役</a:t>
            </a:r>
            <a:endParaRPr lang="en-US" sz="1000" dirty="0">
              <a:latin typeface="Yu Gothic" panose="020B0400000000000000" pitchFamily="34" charset="-128"/>
              <a:ea typeface="Yu Gothic" panose="020B0400000000000000" pitchFamily="34" charset="-128"/>
            </a:endParaRPr>
          </a:p>
        </p:txBody>
      </p:sp>
      <p:sp>
        <p:nvSpPr>
          <p:cNvPr id="7" name="TextBox 6">
            <a:extLst>
              <a:ext uri="{FF2B5EF4-FFF2-40B4-BE49-F238E27FC236}">
                <a16:creationId xmlns:a16="http://schemas.microsoft.com/office/drawing/2014/main" id="{52261214-3576-7E08-76D1-765A86E9639A}"/>
              </a:ext>
            </a:extLst>
          </p:cNvPr>
          <p:cNvSpPr txBox="1"/>
          <p:nvPr/>
        </p:nvSpPr>
        <p:spPr>
          <a:xfrm>
            <a:off x="2149544" y="2791528"/>
            <a:ext cx="4560849" cy="1082955"/>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取引所は、企業の社外取締役及び監査委員会について、多様な義務を課しています。一般的には企業の取締役会は過半数の社外取締役を持つことが義務付けられていますが、子会社や海外のプライベートイシュアーの場合など、いくつか例外の場合もあります。</a:t>
            </a:r>
            <a:endParaRPr lang="en-US" sz="1000" dirty="0">
              <a:latin typeface="Yu Gothic" panose="020B0400000000000000" pitchFamily="34" charset="-128"/>
              <a:ea typeface="Yu Gothic" panose="020B0400000000000000" pitchFamily="34" charset="-128"/>
            </a:endParaRPr>
          </a:p>
        </p:txBody>
      </p:sp>
      <p:sp>
        <p:nvSpPr>
          <p:cNvPr id="8" name="TextBox 7">
            <a:extLst>
              <a:ext uri="{FF2B5EF4-FFF2-40B4-BE49-F238E27FC236}">
                <a16:creationId xmlns:a16="http://schemas.microsoft.com/office/drawing/2014/main" id="{08E275AA-FD81-201E-D5B7-64FD27A57B8B}"/>
              </a:ext>
            </a:extLst>
          </p:cNvPr>
          <p:cNvSpPr txBox="1"/>
          <p:nvPr/>
        </p:nvSpPr>
        <p:spPr>
          <a:xfrm>
            <a:off x="1941027" y="4871227"/>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9" name="TextBox 8">
            <a:extLst>
              <a:ext uri="{FF2B5EF4-FFF2-40B4-BE49-F238E27FC236}">
                <a16:creationId xmlns:a16="http://schemas.microsoft.com/office/drawing/2014/main" id="{D3E8F444-2828-32A5-8593-540FD098F209}"/>
              </a:ext>
            </a:extLst>
          </p:cNvPr>
          <p:cNvSpPr txBox="1"/>
          <p:nvPr/>
        </p:nvSpPr>
        <p:spPr>
          <a:xfrm>
            <a:off x="971766" y="4880439"/>
            <a:ext cx="398469" cy="84617"/>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アンソニー</a:t>
            </a:r>
            <a:endParaRPr lang="en-US" sz="600" dirty="0">
              <a:latin typeface="Yu Gothic" panose="020B0400000000000000" pitchFamily="34" charset="-128"/>
              <a:ea typeface="Yu Gothic" panose="020B0400000000000000" pitchFamily="34" charset="-128"/>
            </a:endParaRPr>
          </a:p>
        </p:txBody>
      </p:sp>
      <p:sp>
        <p:nvSpPr>
          <p:cNvPr id="10" name="TextBox 9">
            <a:extLst>
              <a:ext uri="{FF2B5EF4-FFF2-40B4-BE49-F238E27FC236}">
                <a16:creationId xmlns:a16="http://schemas.microsoft.com/office/drawing/2014/main" id="{5CAAF217-7E30-7EB8-F97E-405A73493ABB}"/>
              </a:ext>
            </a:extLst>
          </p:cNvPr>
          <p:cNvSpPr txBox="1"/>
          <p:nvPr/>
        </p:nvSpPr>
        <p:spPr>
          <a:xfrm>
            <a:off x="7421943" y="4775234"/>
            <a:ext cx="812800" cy="173566"/>
          </a:xfrm>
          <a:prstGeom prst="rect">
            <a:avLst/>
          </a:prstGeom>
          <a:solidFill>
            <a:schemeClr val="bg1"/>
          </a:solidFill>
        </p:spPr>
        <p:txBody>
          <a:bodyPr wrap="square" lIns="0" tIns="0" rIns="0" bIns="0" rtlCol="0">
            <a:noAutofit/>
          </a:bodyPr>
          <a:lstStyle/>
          <a:p>
            <a:pPr algn="l"/>
            <a:r>
              <a:rPr lang="ja-JP" altLang="en-US" sz="1000" dirty="0">
                <a:solidFill>
                  <a:schemeClr val="accent5">
                    <a:lumMod val="75000"/>
                  </a:schemeClr>
                </a:solidFill>
                <a:latin typeface="Yu Gothic" panose="020B0400000000000000" pitchFamily="34" charset="-128"/>
                <a:ea typeface="Yu Gothic" panose="020B0400000000000000" pitchFamily="34" charset="-128"/>
              </a:rPr>
              <a:t>アンソニー</a:t>
            </a:r>
            <a:endParaRPr lang="en-US" sz="1000" dirty="0">
              <a:solidFill>
                <a:schemeClr val="accent5">
                  <a:lumMod val="75000"/>
                </a:schemeClr>
              </a:solidFill>
              <a:latin typeface="Yu Gothic" panose="020B0400000000000000" pitchFamily="34" charset="-128"/>
              <a:ea typeface="Yu Gothic" panose="020B0400000000000000" pitchFamily="34" charset="-128"/>
            </a:endParaRPr>
          </a:p>
        </p:txBody>
      </p:sp>
      <p:sp>
        <p:nvSpPr>
          <p:cNvPr id="11" name="TextBox 10">
            <a:extLst>
              <a:ext uri="{FF2B5EF4-FFF2-40B4-BE49-F238E27FC236}">
                <a16:creationId xmlns:a16="http://schemas.microsoft.com/office/drawing/2014/main" id="{44F5F9DF-5ECF-F5C7-404F-877B557CD0C9}"/>
              </a:ext>
            </a:extLst>
          </p:cNvPr>
          <p:cNvSpPr txBox="1"/>
          <p:nvPr/>
        </p:nvSpPr>
        <p:spPr>
          <a:xfrm>
            <a:off x="7446435" y="4948800"/>
            <a:ext cx="1587498" cy="103040"/>
          </a:xfrm>
          <a:prstGeom prst="rect">
            <a:avLst/>
          </a:prstGeom>
          <a:solidFill>
            <a:schemeClr val="bg1"/>
          </a:solidFill>
        </p:spPr>
        <p:txBody>
          <a:bodyPr wrap="square" lIns="0" tIns="0" rIns="0" bIns="0" rtlCol="0">
            <a:noAutofit/>
          </a:bodyPr>
          <a:lstStyle/>
          <a:p>
            <a:pPr algn="l"/>
            <a:r>
              <a:rPr lang="ja-JP" altLang="en-US" sz="600" dirty="0">
                <a:solidFill>
                  <a:schemeClr val="accent5">
                    <a:lumMod val="75000"/>
                  </a:schemeClr>
                </a:solidFill>
                <a:latin typeface="Yu Gothic" panose="020B0400000000000000" pitchFamily="34" charset="-128"/>
                <a:ea typeface="Yu Gothic" panose="020B0400000000000000" pitchFamily="34" charset="-128"/>
              </a:rPr>
              <a:t>企業法法律事務所</a:t>
            </a:r>
            <a:endParaRPr lang="en-US" sz="600" dirty="0">
              <a:solidFill>
                <a:schemeClr val="accent5">
                  <a:lumMod val="75000"/>
                </a:schemeClr>
              </a:solidFill>
              <a:latin typeface="Yu Gothic" panose="020B0400000000000000" pitchFamily="34" charset="-128"/>
              <a:ea typeface="Yu Gothic" panose="020B0400000000000000" pitchFamily="34" charset="-128"/>
            </a:endParaRPr>
          </a:p>
        </p:txBody>
      </p:sp>
      <p:sp>
        <p:nvSpPr>
          <p:cNvPr id="14" name="TextBox 13">
            <a:extLst>
              <a:ext uri="{FF2B5EF4-FFF2-40B4-BE49-F238E27FC236}">
                <a16:creationId xmlns:a16="http://schemas.microsoft.com/office/drawing/2014/main" id="{F30EDB5D-F815-A00C-1968-715D2ABF8396}"/>
              </a:ext>
            </a:extLst>
          </p:cNvPr>
          <p:cNvSpPr txBox="1"/>
          <p:nvPr/>
        </p:nvSpPr>
        <p:spPr>
          <a:xfrm>
            <a:off x="2168493" y="1836328"/>
            <a:ext cx="4437327" cy="707781"/>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企業は年次及び臨時報告書を郵送又は企業のウェブサイトを通じて電子的に、株主に入手可能にしなければならない。</a:t>
            </a:r>
            <a:endParaRPr lang="en-US" sz="1000" dirty="0">
              <a:latin typeface="Yu Gothic" panose="020B0400000000000000" pitchFamily="34" charset="-128"/>
              <a:ea typeface="Yu Gothic" panose="020B0400000000000000"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38"/>
          <p:cNvSpPr txBox="1">
            <a:spLocks noGrp="1"/>
          </p:cNvSpPr>
          <p:nvPr>
            <p:ph type="body" idx="1"/>
          </p:nvPr>
        </p:nvSpPr>
        <p:spPr>
          <a:xfrm>
            <a:off x="311700" y="573974"/>
            <a:ext cx="8520600" cy="663155"/>
          </a:xfrm>
          <a:prstGeom prst="rect">
            <a:avLst/>
          </a:prstGeom>
          <a:noFill/>
          <a:ln>
            <a:noFill/>
          </a:ln>
        </p:spPr>
        <p:txBody>
          <a:bodyPr spcFirstLastPara="1" wrap="square" lIns="91425" tIns="91425" rIns="91425" bIns="91425" anchor="t" anchorCtr="0">
            <a:noAutofit/>
          </a:bodyPr>
          <a:lstStyle/>
          <a:p>
            <a:pPr marL="0" marR="0" lvl="0" indent="0" algn="l" rtl="0">
              <a:lnSpc>
                <a:spcPct val="107000"/>
              </a:lnSpc>
              <a:spcBef>
                <a:spcPts val="0"/>
              </a:spcBef>
              <a:spcAft>
                <a:spcPts val="800"/>
              </a:spcAft>
              <a:buSzPts val="1800"/>
              <a:buNone/>
            </a:pPr>
            <a:r>
              <a:rPr lang="en" sz="1400" b="1" dirty="0">
                <a:latin typeface="Calibri"/>
                <a:ea typeface="Calibri"/>
                <a:cs typeface="Calibri"/>
                <a:sym typeface="Calibri"/>
              </a:rPr>
              <a:t>Nasdaq and NYSE MKT</a:t>
            </a:r>
            <a:br>
              <a:rPr lang="en" sz="1400" dirty="0">
                <a:latin typeface="Calibri"/>
                <a:ea typeface="Calibri"/>
                <a:cs typeface="Calibri"/>
                <a:sym typeface="Calibri"/>
              </a:rPr>
            </a:br>
            <a:r>
              <a:rPr lang="ja-JP" altLang="en-US" sz="1400" dirty="0">
                <a:latin typeface="Calibri"/>
                <a:ea typeface="Calibri"/>
                <a:cs typeface="Calibri"/>
                <a:sym typeface="Calibri"/>
              </a:rPr>
              <a:t>企業は以下のコーポレートガバナンスの基準を満たさなければならない：</a:t>
            </a:r>
            <a:endParaRPr dirty="0"/>
          </a:p>
        </p:txBody>
      </p:sp>
      <p:sp>
        <p:nvSpPr>
          <p:cNvPr id="215" name="Google Shape;215;p38"/>
          <p:cNvSpPr txBox="1"/>
          <p:nvPr/>
        </p:nvSpPr>
        <p:spPr>
          <a:xfrm>
            <a:off x="9379324" y="3200400"/>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16" name="Google Shape;216;p38"/>
          <p:cNvPicPr preferRelativeResize="0"/>
          <p:nvPr/>
        </p:nvPicPr>
        <p:blipFill rotWithShape="1">
          <a:blip r:embed="rId3">
            <a:alphaModFix/>
          </a:blip>
          <a:srcRect/>
          <a:stretch/>
        </p:blipFill>
        <p:spPr>
          <a:xfrm>
            <a:off x="432976" y="1644914"/>
            <a:ext cx="6501624" cy="2896101"/>
          </a:xfrm>
          <a:prstGeom prst="rect">
            <a:avLst/>
          </a:prstGeom>
          <a:noFill/>
          <a:ln>
            <a:noFill/>
          </a:ln>
        </p:spPr>
      </p:pic>
      <p:pic>
        <p:nvPicPr>
          <p:cNvPr id="217" name="Google Shape;217;p38"/>
          <p:cNvPicPr preferRelativeResize="0"/>
          <p:nvPr/>
        </p:nvPicPr>
        <p:blipFill>
          <a:blip r:embed="rId4">
            <a:alphaModFix/>
          </a:blip>
          <a:stretch>
            <a:fillRect/>
          </a:stretch>
        </p:blipFill>
        <p:spPr>
          <a:xfrm>
            <a:off x="432976" y="1210290"/>
            <a:ext cx="6501623" cy="479583"/>
          </a:xfrm>
          <a:prstGeom prst="rect">
            <a:avLst/>
          </a:prstGeom>
          <a:noFill/>
          <a:ln>
            <a:noFill/>
          </a:ln>
        </p:spPr>
      </p:pic>
      <p:sp>
        <p:nvSpPr>
          <p:cNvPr id="2" name="TextBox 1">
            <a:extLst>
              <a:ext uri="{FF2B5EF4-FFF2-40B4-BE49-F238E27FC236}">
                <a16:creationId xmlns:a16="http://schemas.microsoft.com/office/drawing/2014/main" id="{E62739DB-6457-D4ED-B8C8-6427EE75FA98}"/>
              </a:ext>
            </a:extLst>
          </p:cNvPr>
          <p:cNvSpPr txBox="1"/>
          <p:nvPr/>
        </p:nvSpPr>
        <p:spPr>
          <a:xfrm>
            <a:off x="497880" y="1286185"/>
            <a:ext cx="1587190" cy="369413"/>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コーポレートガバナンスの条件</a:t>
            </a:r>
            <a:endParaRPr lang="en-US" sz="1000" dirty="0">
              <a:latin typeface="Yu Gothic" panose="020B0400000000000000" pitchFamily="34" charset="-128"/>
              <a:ea typeface="Yu Gothic" panose="020B0400000000000000" pitchFamily="34" charset="-128"/>
            </a:endParaRPr>
          </a:p>
        </p:txBody>
      </p:sp>
      <p:sp>
        <p:nvSpPr>
          <p:cNvPr id="3" name="TextBox 2">
            <a:extLst>
              <a:ext uri="{FF2B5EF4-FFF2-40B4-BE49-F238E27FC236}">
                <a16:creationId xmlns:a16="http://schemas.microsoft.com/office/drawing/2014/main" id="{0C152875-E14A-54D1-7591-24DB0CA48B3F}"/>
              </a:ext>
            </a:extLst>
          </p:cNvPr>
          <p:cNvSpPr txBox="1"/>
          <p:nvPr/>
        </p:nvSpPr>
        <p:spPr>
          <a:xfrm>
            <a:off x="497880" y="1836234"/>
            <a:ext cx="1587190" cy="153888"/>
          </a:xfrm>
          <a:prstGeom prst="rect">
            <a:avLst/>
          </a:prstGeom>
          <a:solidFill>
            <a:schemeClr val="bg1"/>
          </a:solidFill>
        </p:spPr>
        <p:txBody>
          <a:bodyPr wrap="square" lIns="0" tIns="0" rIns="0" bIns="0" rtlCol="0">
            <a:spAutoFit/>
          </a:bodyPr>
          <a:lstStyle/>
          <a:p>
            <a:pPr algn="l"/>
            <a:r>
              <a:rPr lang="ja-JP" altLang="en-US" sz="1000" dirty="0"/>
              <a:t>監査委員会</a:t>
            </a:r>
            <a:endParaRPr lang="en-US" sz="1000" dirty="0"/>
          </a:p>
        </p:txBody>
      </p:sp>
      <p:sp>
        <p:nvSpPr>
          <p:cNvPr id="4" name="TextBox 3">
            <a:extLst>
              <a:ext uri="{FF2B5EF4-FFF2-40B4-BE49-F238E27FC236}">
                <a16:creationId xmlns:a16="http://schemas.microsoft.com/office/drawing/2014/main" id="{894939F7-0BF4-1D50-53A9-A14973F4867C}"/>
              </a:ext>
            </a:extLst>
          </p:cNvPr>
          <p:cNvSpPr txBox="1"/>
          <p:nvPr/>
        </p:nvSpPr>
        <p:spPr>
          <a:xfrm>
            <a:off x="2209401" y="1836234"/>
            <a:ext cx="4291760" cy="1126273"/>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企業は</a:t>
            </a:r>
            <a:r>
              <a:rPr lang="en-US" altLang="ja-JP" sz="1000" dirty="0">
                <a:latin typeface="Yu Gothic" panose="020B0400000000000000" pitchFamily="34" charset="-128"/>
                <a:ea typeface="Yu Gothic" panose="020B0400000000000000" pitchFamily="34" charset="-128"/>
              </a:rPr>
              <a:t>SEC</a:t>
            </a:r>
            <a:r>
              <a:rPr lang="ja-JP" altLang="en-US" sz="1000" dirty="0">
                <a:latin typeface="Yu Gothic" panose="020B0400000000000000" pitchFamily="34" charset="-128"/>
                <a:ea typeface="Yu Gothic" panose="020B0400000000000000" pitchFamily="34" charset="-128"/>
              </a:rPr>
              <a:t>規則</a:t>
            </a:r>
            <a:r>
              <a:rPr lang="en-US" altLang="ja-JP" sz="1000" dirty="0">
                <a:latin typeface="Yu Gothic" panose="020B0400000000000000" pitchFamily="34" charset="-128"/>
                <a:ea typeface="Yu Gothic" panose="020B0400000000000000" pitchFamily="34" charset="-128"/>
              </a:rPr>
              <a:t>10A-3</a:t>
            </a:r>
            <a:r>
              <a:rPr lang="ja-JP" altLang="en-US" sz="1000" dirty="0">
                <a:latin typeface="Yu Gothic" panose="020B0400000000000000" pitchFamily="34" charset="-128"/>
                <a:ea typeface="Yu Gothic" panose="020B0400000000000000" pitchFamily="34" charset="-128"/>
              </a:rPr>
              <a:t>の条件も満たし、基本的な財務諸表を読んで理解できる社外取締役だけから成る、監査委員会を持たなければなりません。監査委員会は少なくとも三名の委員が必要で、監査委員会のメンバーの一人は金融の分野で洗練されていると言えるような経験を持たなければならない。</a:t>
            </a:r>
            <a:endParaRPr lang="en-US" sz="1000" dirty="0">
              <a:latin typeface="Yu Gothic" panose="020B0400000000000000" pitchFamily="34" charset="-128"/>
              <a:ea typeface="Yu Gothic" panose="020B0400000000000000" pitchFamily="34" charset="-128"/>
            </a:endParaRPr>
          </a:p>
        </p:txBody>
      </p:sp>
      <p:sp>
        <p:nvSpPr>
          <p:cNvPr id="5" name="TextBox 4">
            <a:extLst>
              <a:ext uri="{FF2B5EF4-FFF2-40B4-BE49-F238E27FC236}">
                <a16:creationId xmlns:a16="http://schemas.microsoft.com/office/drawing/2014/main" id="{F46AB12C-9A6D-4BBC-7634-F9A2ECA44F4D}"/>
              </a:ext>
            </a:extLst>
          </p:cNvPr>
          <p:cNvSpPr txBox="1"/>
          <p:nvPr/>
        </p:nvSpPr>
        <p:spPr>
          <a:xfrm>
            <a:off x="527824" y="3204116"/>
            <a:ext cx="1486830" cy="364273"/>
          </a:xfrm>
          <a:prstGeom prst="rect">
            <a:avLst/>
          </a:prstGeom>
          <a:solidFill>
            <a:schemeClr val="bg1"/>
          </a:solidFill>
        </p:spPr>
        <p:txBody>
          <a:bodyPr wrap="square" lIns="0" tIns="0" rIns="0" bIns="0" rtlCol="0">
            <a:noAutofit/>
          </a:bodyPr>
          <a:lstStyle/>
          <a:p>
            <a:pPr algn="l"/>
            <a:r>
              <a:rPr lang="ja-JP" altLang="en-US" sz="1000" dirty="0"/>
              <a:t>執行役員の報酬</a:t>
            </a:r>
            <a:endParaRPr lang="en-US" sz="1000" dirty="0"/>
          </a:p>
        </p:txBody>
      </p:sp>
      <p:sp>
        <p:nvSpPr>
          <p:cNvPr id="6" name="TextBox 5">
            <a:extLst>
              <a:ext uri="{FF2B5EF4-FFF2-40B4-BE49-F238E27FC236}">
                <a16:creationId xmlns:a16="http://schemas.microsoft.com/office/drawing/2014/main" id="{E774AC66-7E7C-FF04-12DD-A2E63707ABA0}"/>
              </a:ext>
            </a:extLst>
          </p:cNvPr>
          <p:cNvSpPr txBox="1"/>
          <p:nvPr/>
        </p:nvSpPr>
        <p:spPr>
          <a:xfrm>
            <a:off x="2170771" y="3200399"/>
            <a:ext cx="4256049" cy="1159727"/>
          </a:xfrm>
          <a:prstGeom prst="rect">
            <a:avLst/>
          </a:prstGeom>
          <a:solidFill>
            <a:schemeClr val="bg1"/>
          </a:solidFill>
        </p:spPr>
        <p:txBody>
          <a:bodyPr wrap="square" lIns="0" tIns="0" rIns="0" bIns="0" rtlCol="0">
            <a:noAutofit/>
          </a:bodyPr>
          <a:lstStyle/>
          <a:p>
            <a:pPr marL="0" marR="0">
              <a:lnSpc>
                <a:spcPct val="107000"/>
              </a:lnSpc>
              <a:spcBef>
                <a:spcPts val="0"/>
              </a:spcBef>
              <a:spcAft>
                <a:spcPts val="800"/>
              </a:spcAft>
            </a:pPr>
            <a:r>
              <a:rPr lang="ja-JP" sz="1000" dirty="0">
                <a:effectLst/>
                <a:latin typeface="Calibri" panose="020F0502020204030204" pitchFamily="34" charset="0"/>
                <a:ea typeface="Yu Gothic" panose="020B0400000000000000" pitchFamily="34" charset="-128"/>
                <a:cs typeface="Times New Roman" panose="02020603050405020304" pitchFamily="18" charset="0"/>
              </a:rPr>
              <a:t>企業は社外取締役のみからなり少なくとも二人を会員とする報酬委員会を持つ必要がある。報酬委員会は最高経営責任者及び他のすべての執行役員の報酬を決め、又は役員全体会議に提案をして決定される。子会社や海外のプライベートイシュアーはこの義務の対象ではない。</a:t>
            </a:r>
            <a:endParaRPr lang="en-US" sz="10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7" name="TextBox 6">
            <a:extLst>
              <a:ext uri="{FF2B5EF4-FFF2-40B4-BE49-F238E27FC236}">
                <a16:creationId xmlns:a16="http://schemas.microsoft.com/office/drawing/2014/main" id="{EEC9CAAF-3BEE-3538-D806-D1DA3DA741D4}"/>
              </a:ext>
            </a:extLst>
          </p:cNvPr>
          <p:cNvSpPr txBox="1"/>
          <p:nvPr/>
        </p:nvSpPr>
        <p:spPr>
          <a:xfrm>
            <a:off x="1971541" y="4880439"/>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8" name="TextBox 7">
            <a:extLst>
              <a:ext uri="{FF2B5EF4-FFF2-40B4-BE49-F238E27FC236}">
                <a16:creationId xmlns:a16="http://schemas.microsoft.com/office/drawing/2014/main" id="{126A22C2-1669-ABBF-E3D8-29BE0718A6F1}"/>
              </a:ext>
            </a:extLst>
          </p:cNvPr>
          <p:cNvSpPr txBox="1"/>
          <p:nvPr/>
        </p:nvSpPr>
        <p:spPr>
          <a:xfrm>
            <a:off x="971766" y="4880439"/>
            <a:ext cx="398469" cy="84617"/>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アンソニー</a:t>
            </a:r>
            <a:endParaRPr lang="en-US" sz="600" dirty="0">
              <a:latin typeface="Yu Gothic" panose="020B0400000000000000" pitchFamily="34" charset="-128"/>
              <a:ea typeface="Yu Gothic" panose="020B0400000000000000" pitchFamily="34" charset="-128"/>
            </a:endParaRPr>
          </a:p>
        </p:txBody>
      </p:sp>
      <p:sp>
        <p:nvSpPr>
          <p:cNvPr id="9" name="TextBox 8">
            <a:extLst>
              <a:ext uri="{FF2B5EF4-FFF2-40B4-BE49-F238E27FC236}">
                <a16:creationId xmlns:a16="http://schemas.microsoft.com/office/drawing/2014/main" id="{6F0C5B5F-5C5C-13F2-4729-88E822E89A93}"/>
              </a:ext>
            </a:extLst>
          </p:cNvPr>
          <p:cNvSpPr txBox="1"/>
          <p:nvPr/>
        </p:nvSpPr>
        <p:spPr>
          <a:xfrm>
            <a:off x="7421943" y="4775234"/>
            <a:ext cx="812800" cy="173566"/>
          </a:xfrm>
          <a:prstGeom prst="rect">
            <a:avLst/>
          </a:prstGeom>
          <a:solidFill>
            <a:schemeClr val="bg1"/>
          </a:solidFill>
        </p:spPr>
        <p:txBody>
          <a:bodyPr wrap="square" lIns="0" tIns="0" rIns="0" bIns="0" rtlCol="0">
            <a:noAutofit/>
          </a:bodyPr>
          <a:lstStyle/>
          <a:p>
            <a:pPr algn="l"/>
            <a:r>
              <a:rPr lang="ja-JP" altLang="en-US" sz="1000" dirty="0">
                <a:solidFill>
                  <a:schemeClr val="accent5">
                    <a:lumMod val="75000"/>
                  </a:schemeClr>
                </a:solidFill>
                <a:latin typeface="Yu Gothic" panose="020B0400000000000000" pitchFamily="34" charset="-128"/>
                <a:ea typeface="Yu Gothic" panose="020B0400000000000000" pitchFamily="34" charset="-128"/>
              </a:rPr>
              <a:t>アンソニー</a:t>
            </a:r>
            <a:endParaRPr lang="en-US" sz="1000" dirty="0">
              <a:solidFill>
                <a:schemeClr val="accent5">
                  <a:lumMod val="75000"/>
                </a:schemeClr>
              </a:solidFill>
              <a:latin typeface="Yu Gothic" panose="020B0400000000000000" pitchFamily="34" charset="-128"/>
              <a:ea typeface="Yu Gothic" panose="020B0400000000000000" pitchFamily="34" charset="-128"/>
            </a:endParaRPr>
          </a:p>
        </p:txBody>
      </p:sp>
      <p:sp>
        <p:nvSpPr>
          <p:cNvPr id="10" name="TextBox 9">
            <a:extLst>
              <a:ext uri="{FF2B5EF4-FFF2-40B4-BE49-F238E27FC236}">
                <a16:creationId xmlns:a16="http://schemas.microsoft.com/office/drawing/2014/main" id="{A48E169B-623E-ADA8-4A2A-33A2D574A805}"/>
              </a:ext>
            </a:extLst>
          </p:cNvPr>
          <p:cNvSpPr txBox="1"/>
          <p:nvPr/>
        </p:nvSpPr>
        <p:spPr>
          <a:xfrm>
            <a:off x="7446435" y="4948800"/>
            <a:ext cx="1587498" cy="103040"/>
          </a:xfrm>
          <a:prstGeom prst="rect">
            <a:avLst/>
          </a:prstGeom>
          <a:solidFill>
            <a:schemeClr val="bg1"/>
          </a:solidFill>
        </p:spPr>
        <p:txBody>
          <a:bodyPr wrap="square" lIns="0" tIns="0" rIns="0" bIns="0" rtlCol="0">
            <a:noAutofit/>
          </a:bodyPr>
          <a:lstStyle/>
          <a:p>
            <a:pPr algn="l"/>
            <a:r>
              <a:rPr lang="ja-JP" altLang="en-US" sz="600" dirty="0">
                <a:solidFill>
                  <a:schemeClr val="accent5">
                    <a:lumMod val="75000"/>
                  </a:schemeClr>
                </a:solidFill>
                <a:latin typeface="Yu Gothic" panose="020B0400000000000000" pitchFamily="34" charset="-128"/>
                <a:ea typeface="Yu Gothic" panose="020B0400000000000000" pitchFamily="34" charset="-128"/>
              </a:rPr>
              <a:t>企業法法律事務所</a:t>
            </a:r>
            <a:endParaRPr lang="en-US" sz="600" dirty="0">
              <a:solidFill>
                <a:schemeClr val="accent5">
                  <a:lumMod val="75000"/>
                </a:schemeClr>
              </a:solidFill>
              <a:latin typeface="Yu Gothic" panose="020B0400000000000000" pitchFamily="34" charset="-128"/>
              <a:ea typeface="Yu Gothic" panose="020B0400000000000000" pitchFamily="34" charset="-128"/>
            </a:endParaRPr>
          </a:p>
        </p:txBody>
      </p:sp>
      <p:sp>
        <p:nvSpPr>
          <p:cNvPr id="11" name="Google Shape;205;p37">
            <a:extLst>
              <a:ext uri="{FF2B5EF4-FFF2-40B4-BE49-F238E27FC236}">
                <a16:creationId xmlns:a16="http://schemas.microsoft.com/office/drawing/2014/main" id="{BD11FDCD-8456-0795-F904-9F92BEFAAC88}"/>
              </a:ext>
            </a:extLst>
          </p:cNvPr>
          <p:cNvSpPr txBox="1">
            <a:spLocks noGrp="1"/>
          </p:cNvSpPr>
          <p:nvPr>
            <p:ph type="title"/>
          </p:nvPr>
        </p:nvSpPr>
        <p:spPr>
          <a:xfrm>
            <a:off x="311150" y="115888"/>
            <a:ext cx="8521700" cy="573087"/>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ja-JP" altLang="en-US" dirty="0">
                <a:latin typeface="Yu Gothic" panose="020B0400000000000000" pitchFamily="34" charset="-128"/>
                <a:ea typeface="Yu Gothic" panose="020B0400000000000000" pitchFamily="34" charset="-128"/>
              </a:rPr>
              <a:t>質的及びガバナンスの基準</a:t>
            </a:r>
            <a:r>
              <a:rPr lang="ja-JP" altLang="en-US" sz="1400" dirty="0">
                <a:latin typeface="Yu Gothic" panose="020B0400000000000000" pitchFamily="34" charset="-128"/>
                <a:ea typeface="Yu Gothic" panose="020B0400000000000000" pitchFamily="34" charset="-128"/>
              </a:rPr>
              <a:t>　（続き）</a:t>
            </a:r>
            <a:endParaRPr dirty="0">
              <a:latin typeface="Yu Gothic" panose="020B0400000000000000" pitchFamily="34" charset="-128"/>
              <a:ea typeface="Yu Gothic" panose="020B0400000000000000" pitchFamily="34" charset="-128"/>
            </a:endParaRPr>
          </a:p>
        </p:txBody>
      </p:sp>
      <p:sp>
        <p:nvSpPr>
          <p:cNvPr id="12" name="TextBox 11">
            <a:extLst>
              <a:ext uri="{FF2B5EF4-FFF2-40B4-BE49-F238E27FC236}">
                <a16:creationId xmlns:a16="http://schemas.microsoft.com/office/drawing/2014/main" id="{EA748A1A-3A85-B468-57D9-193AEDFB8C99}"/>
              </a:ext>
            </a:extLst>
          </p:cNvPr>
          <p:cNvSpPr txBox="1"/>
          <p:nvPr/>
        </p:nvSpPr>
        <p:spPr>
          <a:xfrm>
            <a:off x="990606" y="704308"/>
            <a:ext cx="285966" cy="169580"/>
          </a:xfrm>
          <a:prstGeom prst="rect">
            <a:avLst/>
          </a:prstGeom>
          <a:solidFill>
            <a:schemeClr val="bg1"/>
          </a:solidFill>
        </p:spPr>
        <p:txBody>
          <a:bodyPr wrap="square" lIns="0" tIns="0" rIns="0" bIns="0" rtlCol="0">
            <a:noAutofit/>
          </a:bodyPr>
          <a:lstStyle/>
          <a:p>
            <a:pPr algn="l"/>
            <a:r>
              <a:rPr lang="ja-JP" altLang="en-US" sz="1000" b="1" dirty="0">
                <a:latin typeface="Yu Gothic" panose="020B0400000000000000" pitchFamily="34" charset="-128"/>
                <a:ea typeface="Yu Gothic" panose="020B0400000000000000" pitchFamily="34" charset="-128"/>
              </a:rPr>
              <a:t>及び</a:t>
            </a:r>
            <a:endParaRPr lang="en-US" sz="1000" b="1" dirty="0">
              <a:latin typeface="Yu Gothic" panose="020B0400000000000000" pitchFamily="34" charset="-128"/>
              <a:ea typeface="Yu Gothic" panose="020B0400000000000000" pitchFamily="34" charset="-128"/>
            </a:endParaRPr>
          </a:p>
        </p:txBody>
      </p:sp>
      <p:sp>
        <p:nvSpPr>
          <p:cNvPr id="13" name="TextBox 12">
            <a:extLst>
              <a:ext uri="{FF2B5EF4-FFF2-40B4-BE49-F238E27FC236}">
                <a16:creationId xmlns:a16="http://schemas.microsoft.com/office/drawing/2014/main" id="{F2B5FFBA-C5D7-3B15-2BF5-38B362843CF2}"/>
              </a:ext>
            </a:extLst>
          </p:cNvPr>
          <p:cNvSpPr txBox="1"/>
          <p:nvPr/>
        </p:nvSpPr>
        <p:spPr>
          <a:xfrm>
            <a:off x="2170771" y="1298258"/>
            <a:ext cx="1390185" cy="153888"/>
          </a:xfrm>
          <a:prstGeom prst="rect">
            <a:avLst/>
          </a:prstGeom>
          <a:solidFill>
            <a:schemeClr val="bg1"/>
          </a:solidFill>
        </p:spPr>
        <p:txBody>
          <a:bodyPr wrap="square" lIns="0" tIns="0" rIns="0" bIns="0" rtlCol="0">
            <a:spAutoFit/>
          </a:bodyPr>
          <a:lstStyle/>
          <a:p>
            <a:pPr algn="l"/>
            <a:r>
              <a:rPr lang="ja-JP" altLang="en-US" sz="1000" dirty="0">
                <a:latin typeface="Yu Gothic" panose="020B0400000000000000" pitchFamily="34" charset="-128"/>
                <a:ea typeface="Yu Gothic" panose="020B0400000000000000" pitchFamily="34" charset="-128"/>
              </a:rPr>
              <a:t>内容</a:t>
            </a:r>
            <a:endParaRPr lang="en-US" sz="1000" dirty="0">
              <a:latin typeface="Yu Gothic" panose="020B0400000000000000" pitchFamily="34" charset="-128"/>
              <a:ea typeface="Yu Gothic" panose="020B0400000000000000"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4" name="Google Shape;224;p39"/>
          <p:cNvSpPr txBox="1"/>
          <p:nvPr/>
        </p:nvSpPr>
        <p:spPr>
          <a:xfrm>
            <a:off x="9379324" y="3200400"/>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25" name="Google Shape;225;p39"/>
          <p:cNvPicPr preferRelativeResize="0"/>
          <p:nvPr/>
        </p:nvPicPr>
        <p:blipFill rotWithShape="1">
          <a:blip r:embed="rId3">
            <a:alphaModFix/>
          </a:blip>
          <a:srcRect/>
          <a:stretch/>
        </p:blipFill>
        <p:spPr>
          <a:xfrm>
            <a:off x="418517" y="1659917"/>
            <a:ext cx="6472040" cy="1762626"/>
          </a:xfrm>
          <a:prstGeom prst="rect">
            <a:avLst/>
          </a:prstGeom>
          <a:noFill/>
          <a:ln>
            <a:noFill/>
          </a:ln>
        </p:spPr>
      </p:pic>
      <p:pic>
        <p:nvPicPr>
          <p:cNvPr id="226" name="Google Shape;226;p39"/>
          <p:cNvPicPr preferRelativeResize="0"/>
          <p:nvPr/>
        </p:nvPicPr>
        <p:blipFill>
          <a:blip r:embed="rId4">
            <a:alphaModFix/>
          </a:blip>
          <a:stretch>
            <a:fillRect/>
          </a:stretch>
        </p:blipFill>
        <p:spPr>
          <a:xfrm>
            <a:off x="392370" y="1225028"/>
            <a:ext cx="6472023" cy="477392"/>
          </a:xfrm>
          <a:prstGeom prst="rect">
            <a:avLst/>
          </a:prstGeom>
          <a:noFill/>
          <a:ln>
            <a:noFill/>
          </a:ln>
        </p:spPr>
      </p:pic>
      <p:sp>
        <p:nvSpPr>
          <p:cNvPr id="2" name="TextBox 1">
            <a:extLst>
              <a:ext uri="{FF2B5EF4-FFF2-40B4-BE49-F238E27FC236}">
                <a16:creationId xmlns:a16="http://schemas.microsoft.com/office/drawing/2014/main" id="{F5FD5744-212D-FA55-96A7-0ABF10651F2E}"/>
              </a:ext>
            </a:extLst>
          </p:cNvPr>
          <p:cNvSpPr txBox="1"/>
          <p:nvPr/>
        </p:nvSpPr>
        <p:spPr>
          <a:xfrm>
            <a:off x="501805" y="1854820"/>
            <a:ext cx="1550019" cy="576146"/>
          </a:xfrm>
          <a:prstGeom prst="rect">
            <a:avLst/>
          </a:prstGeom>
          <a:solidFill>
            <a:schemeClr val="bg1"/>
          </a:solidFill>
        </p:spPr>
        <p:txBody>
          <a:bodyPr wrap="square" lIns="0" tIns="0" rIns="0" bIns="0" rtlCol="0">
            <a:noAutofit/>
          </a:bodyPr>
          <a:lstStyle/>
          <a:p>
            <a:pPr algn="l"/>
            <a:r>
              <a:rPr lang="ja-JP" altLang="en-US" sz="1000" b="1" dirty="0"/>
              <a:t>取締役員の指名</a:t>
            </a:r>
            <a:endParaRPr lang="en-US" sz="1000" b="1" dirty="0"/>
          </a:p>
        </p:txBody>
      </p:sp>
      <p:sp>
        <p:nvSpPr>
          <p:cNvPr id="3" name="TextBox 2">
            <a:extLst>
              <a:ext uri="{FF2B5EF4-FFF2-40B4-BE49-F238E27FC236}">
                <a16:creationId xmlns:a16="http://schemas.microsoft.com/office/drawing/2014/main" id="{71E4DDF4-61DA-EECA-3D73-1B2168F1A94A}"/>
              </a:ext>
            </a:extLst>
          </p:cNvPr>
          <p:cNvSpPr txBox="1"/>
          <p:nvPr/>
        </p:nvSpPr>
        <p:spPr>
          <a:xfrm>
            <a:off x="2135112" y="1854820"/>
            <a:ext cx="4365334" cy="750848"/>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社外取締役は取締役員を選出又は候補者を推薦しなければならない。</a:t>
            </a:r>
            <a:r>
              <a:rPr lang="ja-JP" sz="1000" dirty="0">
                <a:effectLst/>
                <a:latin typeface="Calibri" panose="020F0502020204030204" pitchFamily="34" charset="0"/>
                <a:ea typeface="Yu Gothic" panose="020B0400000000000000" pitchFamily="34" charset="-128"/>
                <a:cs typeface="Times New Roman" panose="02020603050405020304" pitchFamily="18" charset="0"/>
              </a:rPr>
              <a:t>子会社や海外のプライベートイシュアーはこの義務の対象ではない。</a:t>
            </a:r>
            <a:endParaRPr lang="en-US" sz="1000" dirty="0"/>
          </a:p>
        </p:txBody>
      </p:sp>
      <p:sp>
        <p:nvSpPr>
          <p:cNvPr id="4" name="TextBox 3">
            <a:extLst>
              <a:ext uri="{FF2B5EF4-FFF2-40B4-BE49-F238E27FC236}">
                <a16:creationId xmlns:a16="http://schemas.microsoft.com/office/drawing/2014/main" id="{6D4A5772-0E40-8667-E7FC-AB720C5FCB76}"/>
              </a:ext>
            </a:extLst>
          </p:cNvPr>
          <p:cNvSpPr txBox="1"/>
          <p:nvPr/>
        </p:nvSpPr>
        <p:spPr>
          <a:xfrm>
            <a:off x="501805" y="2735766"/>
            <a:ext cx="1479395" cy="576146"/>
          </a:xfrm>
          <a:prstGeom prst="rect">
            <a:avLst/>
          </a:prstGeom>
          <a:solidFill>
            <a:schemeClr val="bg1"/>
          </a:solidFill>
        </p:spPr>
        <p:txBody>
          <a:bodyPr wrap="square" lIns="0" tIns="0" rIns="0" bIns="0" rtlCol="0">
            <a:noAutofit/>
          </a:bodyPr>
          <a:lstStyle/>
          <a:p>
            <a:pPr algn="l"/>
            <a:r>
              <a:rPr lang="ja-JP" altLang="en-US" sz="1000" b="1" dirty="0">
                <a:latin typeface="Yu Gothic" panose="020B0400000000000000" pitchFamily="34" charset="-128"/>
                <a:ea typeface="Yu Gothic" panose="020B0400000000000000" pitchFamily="34" charset="-128"/>
              </a:rPr>
              <a:t>行動規範</a:t>
            </a:r>
            <a:endParaRPr lang="en-US" sz="1000" b="1" dirty="0">
              <a:latin typeface="Yu Gothic" panose="020B0400000000000000" pitchFamily="34" charset="-128"/>
              <a:ea typeface="Yu Gothic" panose="020B0400000000000000" pitchFamily="34" charset="-128"/>
            </a:endParaRPr>
          </a:p>
        </p:txBody>
      </p:sp>
      <p:sp>
        <p:nvSpPr>
          <p:cNvPr id="5" name="TextBox 4">
            <a:extLst>
              <a:ext uri="{FF2B5EF4-FFF2-40B4-BE49-F238E27FC236}">
                <a16:creationId xmlns:a16="http://schemas.microsoft.com/office/drawing/2014/main" id="{D913DCFF-81D6-C675-9F13-240F36C0BDB2}"/>
              </a:ext>
            </a:extLst>
          </p:cNvPr>
          <p:cNvSpPr txBox="1"/>
          <p:nvPr/>
        </p:nvSpPr>
        <p:spPr>
          <a:xfrm>
            <a:off x="2135112" y="2776654"/>
            <a:ext cx="4306576" cy="535258"/>
          </a:xfrm>
          <a:prstGeom prst="rect">
            <a:avLst/>
          </a:prstGeom>
          <a:solidFill>
            <a:schemeClr val="bg1"/>
          </a:solidFill>
        </p:spPr>
        <p:txBody>
          <a:bodyPr wrap="square" lIns="0" tIns="0" rIns="0" bIns="0" rtlCol="0">
            <a:noAutofit/>
          </a:bodyPr>
          <a:lstStyle/>
          <a:p>
            <a:pPr algn="l"/>
            <a:r>
              <a:rPr lang="ja-JP" altLang="en-US" sz="1000" dirty="0">
                <a:ea typeface="Yu Gothic" panose="020B0400000000000000" pitchFamily="34" charset="-128"/>
              </a:rPr>
              <a:t>企業はすべての取締役員、役員、及び従業員に適用される行動規範を採用しなければならない。</a:t>
            </a:r>
            <a:endParaRPr lang="en-US" sz="1000" dirty="0">
              <a:ea typeface="Yu Gothic" panose="020B0400000000000000" pitchFamily="34" charset="-128"/>
            </a:endParaRPr>
          </a:p>
        </p:txBody>
      </p:sp>
      <p:sp>
        <p:nvSpPr>
          <p:cNvPr id="6" name="TextBox 5">
            <a:extLst>
              <a:ext uri="{FF2B5EF4-FFF2-40B4-BE49-F238E27FC236}">
                <a16:creationId xmlns:a16="http://schemas.microsoft.com/office/drawing/2014/main" id="{2E7018AB-6FAF-E82A-1A15-CB99C11AEE6B}"/>
              </a:ext>
            </a:extLst>
          </p:cNvPr>
          <p:cNvSpPr txBox="1"/>
          <p:nvPr/>
        </p:nvSpPr>
        <p:spPr>
          <a:xfrm>
            <a:off x="1981200" y="4871227"/>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7" name="TextBox 6">
            <a:extLst>
              <a:ext uri="{FF2B5EF4-FFF2-40B4-BE49-F238E27FC236}">
                <a16:creationId xmlns:a16="http://schemas.microsoft.com/office/drawing/2014/main" id="{D2BE7C87-A448-7AA9-5A6A-F4906069CFCE}"/>
              </a:ext>
            </a:extLst>
          </p:cNvPr>
          <p:cNvSpPr txBox="1"/>
          <p:nvPr/>
        </p:nvSpPr>
        <p:spPr>
          <a:xfrm>
            <a:off x="971766" y="4880439"/>
            <a:ext cx="398469" cy="84617"/>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アンソニー</a:t>
            </a:r>
            <a:endParaRPr lang="en-US" sz="600" dirty="0">
              <a:latin typeface="Yu Gothic" panose="020B0400000000000000" pitchFamily="34" charset="-128"/>
              <a:ea typeface="Yu Gothic" panose="020B0400000000000000" pitchFamily="34" charset="-128"/>
            </a:endParaRPr>
          </a:p>
        </p:txBody>
      </p:sp>
      <p:sp>
        <p:nvSpPr>
          <p:cNvPr id="8" name="TextBox 7">
            <a:extLst>
              <a:ext uri="{FF2B5EF4-FFF2-40B4-BE49-F238E27FC236}">
                <a16:creationId xmlns:a16="http://schemas.microsoft.com/office/drawing/2014/main" id="{C39FE59C-F718-F62E-2A92-E4649EB93793}"/>
              </a:ext>
            </a:extLst>
          </p:cNvPr>
          <p:cNvSpPr txBox="1"/>
          <p:nvPr/>
        </p:nvSpPr>
        <p:spPr>
          <a:xfrm>
            <a:off x="7421943" y="4775234"/>
            <a:ext cx="812800" cy="173566"/>
          </a:xfrm>
          <a:prstGeom prst="rect">
            <a:avLst/>
          </a:prstGeom>
          <a:solidFill>
            <a:schemeClr val="bg1"/>
          </a:solidFill>
        </p:spPr>
        <p:txBody>
          <a:bodyPr wrap="square" lIns="0" tIns="0" rIns="0" bIns="0" rtlCol="0">
            <a:noAutofit/>
          </a:bodyPr>
          <a:lstStyle/>
          <a:p>
            <a:pPr algn="l"/>
            <a:r>
              <a:rPr lang="ja-JP" altLang="en-US" sz="1000" dirty="0">
                <a:solidFill>
                  <a:schemeClr val="accent5">
                    <a:lumMod val="75000"/>
                  </a:schemeClr>
                </a:solidFill>
                <a:latin typeface="Yu Gothic" panose="020B0400000000000000" pitchFamily="34" charset="-128"/>
                <a:ea typeface="Yu Gothic" panose="020B0400000000000000" pitchFamily="34" charset="-128"/>
              </a:rPr>
              <a:t>アンソニー</a:t>
            </a:r>
            <a:endParaRPr lang="en-US" sz="1000" dirty="0">
              <a:solidFill>
                <a:schemeClr val="accent5">
                  <a:lumMod val="75000"/>
                </a:schemeClr>
              </a:solidFill>
              <a:latin typeface="Yu Gothic" panose="020B0400000000000000" pitchFamily="34" charset="-128"/>
              <a:ea typeface="Yu Gothic" panose="020B0400000000000000" pitchFamily="34" charset="-128"/>
            </a:endParaRPr>
          </a:p>
        </p:txBody>
      </p:sp>
      <p:sp>
        <p:nvSpPr>
          <p:cNvPr id="9" name="TextBox 8">
            <a:extLst>
              <a:ext uri="{FF2B5EF4-FFF2-40B4-BE49-F238E27FC236}">
                <a16:creationId xmlns:a16="http://schemas.microsoft.com/office/drawing/2014/main" id="{A68ECF15-AAD9-909A-2B7E-F8F4F764CE97}"/>
              </a:ext>
            </a:extLst>
          </p:cNvPr>
          <p:cNvSpPr txBox="1"/>
          <p:nvPr/>
        </p:nvSpPr>
        <p:spPr>
          <a:xfrm>
            <a:off x="7446435" y="4948800"/>
            <a:ext cx="1587498" cy="103040"/>
          </a:xfrm>
          <a:prstGeom prst="rect">
            <a:avLst/>
          </a:prstGeom>
          <a:solidFill>
            <a:schemeClr val="bg1"/>
          </a:solidFill>
        </p:spPr>
        <p:txBody>
          <a:bodyPr wrap="square" lIns="0" tIns="0" rIns="0" bIns="0" rtlCol="0">
            <a:noAutofit/>
          </a:bodyPr>
          <a:lstStyle/>
          <a:p>
            <a:pPr algn="l"/>
            <a:r>
              <a:rPr lang="ja-JP" altLang="en-US" sz="600" dirty="0">
                <a:solidFill>
                  <a:schemeClr val="accent5">
                    <a:lumMod val="75000"/>
                  </a:schemeClr>
                </a:solidFill>
                <a:latin typeface="Yu Gothic" panose="020B0400000000000000" pitchFamily="34" charset="-128"/>
                <a:ea typeface="Yu Gothic" panose="020B0400000000000000" pitchFamily="34" charset="-128"/>
              </a:rPr>
              <a:t>企業法法律事務所</a:t>
            </a:r>
            <a:endParaRPr lang="en-US" sz="600" dirty="0">
              <a:solidFill>
                <a:schemeClr val="accent5">
                  <a:lumMod val="75000"/>
                </a:schemeClr>
              </a:solidFill>
              <a:latin typeface="Yu Gothic" panose="020B0400000000000000" pitchFamily="34" charset="-128"/>
              <a:ea typeface="Yu Gothic" panose="020B0400000000000000" pitchFamily="34" charset="-128"/>
            </a:endParaRPr>
          </a:p>
        </p:txBody>
      </p:sp>
      <p:sp>
        <p:nvSpPr>
          <p:cNvPr id="10" name="Google Shape;205;p37">
            <a:extLst>
              <a:ext uri="{FF2B5EF4-FFF2-40B4-BE49-F238E27FC236}">
                <a16:creationId xmlns:a16="http://schemas.microsoft.com/office/drawing/2014/main" id="{43D0BCBC-D0E0-0149-5E9F-C9206D7B117B}"/>
              </a:ext>
            </a:extLst>
          </p:cNvPr>
          <p:cNvSpPr txBox="1">
            <a:spLocks noGrp="1"/>
          </p:cNvSpPr>
          <p:nvPr>
            <p:ph type="title"/>
          </p:nvPr>
        </p:nvSpPr>
        <p:spPr>
          <a:xfrm>
            <a:off x="311150" y="115888"/>
            <a:ext cx="8521700" cy="573087"/>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ja-JP" altLang="en-US" dirty="0">
                <a:latin typeface="Yu Gothic" panose="020B0400000000000000" pitchFamily="34" charset="-128"/>
                <a:ea typeface="Yu Gothic" panose="020B0400000000000000" pitchFamily="34" charset="-128"/>
              </a:rPr>
              <a:t>質的及びガバナンスの基準</a:t>
            </a:r>
            <a:r>
              <a:rPr lang="ja-JP" altLang="en-US" sz="1400" dirty="0">
                <a:latin typeface="Yu Gothic" panose="020B0400000000000000" pitchFamily="34" charset="-128"/>
                <a:ea typeface="Yu Gothic" panose="020B0400000000000000" pitchFamily="34" charset="-128"/>
              </a:rPr>
              <a:t>　（続き）</a:t>
            </a:r>
            <a:endParaRPr dirty="0">
              <a:latin typeface="Yu Gothic" panose="020B0400000000000000" pitchFamily="34" charset="-128"/>
              <a:ea typeface="Yu Gothic" panose="020B0400000000000000" pitchFamily="34" charset="-128"/>
            </a:endParaRPr>
          </a:p>
        </p:txBody>
      </p:sp>
      <p:sp>
        <p:nvSpPr>
          <p:cNvPr id="11" name="Google Shape;214;p38">
            <a:extLst>
              <a:ext uri="{FF2B5EF4-FFF2-40B4-BE49-F238E27FC236}">
                <a16:creationId xmlns:a16="http://schemas.microsoft.com/office/drawing/2014/main" id="{E3DA27D7-9A29-FEA3-4E04-5931A293A0F9}"/>
              </a:ext>
            </a:extLst>
          </p:cNvPr>
          <p:cNvSpPr txBox="1">
            <a:spLocks noGrp="1"/>
          </p:cNvSpPr>
          <p:nvPr>
            <p:ph type="body" idx="1"/>
          </p:nvPr>
        </p:nvSpPr>
        <p:spPr>
          <a:xfrm>
            <a:off x="311150" y="574675"/>
            <a:ext cx="8521700" cy="661988"/>
          </a:xfrm>
          <a:prstGeom prst="rect">
            <a:avLst/>
          </a:prstGeom>
          <a:noFill/>
          <a:ln>
            <a:noFill/>
          </a:ln>
        </p:spPr>
        <p:txBody>
          <a:bodyPr spcFirstLastPara="1" wrap="square" lIns="91425" tIns="91425" rIns="91425" bIns="91425" anchor="t" anchorCtr="0">
            <a:noAutofit/>
          </a:bodyPr>
          <a:lstStyle/>
          <a:p>
            <a:pPr marL="0" marR="0" lvl="0" indent="0" algn="l" rtl="0">
              <a:lnSpc>
                <a:spcPct val="107000"/>
              </a:lnSpc>
              <a:spcBef>
                <a:spcPts val="0"/>
              </a:spcBef>
              <a:spcAft>
                <a:spcPts val="800"/>
              </a:spcAft>
              <a:buSzPts val="1800"/>
              <a:buNone/>
            </a:pPr>
            <a:r>
              <a:rPr lang="en" sz="1400" b="1" dirty="0">
                <a:latin typeface="Calibri"/>
                <a:ea typeface="Calibri"/>
                <a:cs typeface="Calibri"/>
                <a:sym typeface="Calibri"/>
              </a:rPr>
              <a:t>Nasdaq </a:t>
            </a:r>
            <a:r>
              <a:rPr lang="ja-JP" altLang="en-US" sz="1000" b="1" dirty="0">
                <a:latin typeface="Yu Gothic" panose="020B0400000000000000" pitchFamily="34" charset="-128"/>
                <a:ea typeface="Yu Gothic" panose="020B0400000000000000" pitchFamily="34" charset="-128"/>
                <a:cs typeface="Calibri"/>
                <a:sym typeface="Calibri"/>
              </a:rPr>
              <a:t>及び</a:t>
            </a:r>
            <a:r>
              <a:rPr lang="en" sz="1400" b="1" dirty="0">
                <a:latin typeface="Calibri"/>
                <a:ea typeface="Calibri"/>
                <a:cs typeface="Calibri"/>
                <a:sym typeface="Calibri"/>
              </a:rPr>
              <a:t> NYSE MKT</a:t>
            </a:r>
            <a:br>
              <a:rPr lang="en" sz="1400" dirty="0">
                <a:latin typeface="Calibri"/>
                <a:ea typeface="Calibri"/>
                <a:cs typeface="Calibri"/>
                <a:sym typeface="Calibri"/>
              </a:rPr>
            </a:br>
            <a:r>
              <a:rPr lang="ja-JP" altLang="en-US" sz="1400" dirty="0">
                <a:latin typeface="Calibri"/>
                <a:ea typeface="Calibri"/>
                <a:cs typeface="Calibri"/>
                <a:sym typeface="Calibri"/>
              </a:rPr>
              <a:t>企業は以下のコーポレートガバナンスの基準を満たさなければならない：</a:t>
            </a:r>
            <a:endParaRPr dirty="0"/>
          </a:p>
        </p:txBody>
      </p:sp>
      <p:sp>
        <p:nvSpPr>
          <p:cNvPr id="12" name="TextBox 11">
            <a:extLst>
              <a:ext uri="{FF2B5EF4-FFF2-40B4-BE49-F238E27FC236}">
                <a16:creationId xmlns:a16="http://schemas.microsoft.com/office/drawing/2014/main" id="{EFA69EA5-9D6F-045E-2B91-90ECBA0B82E7}"/>
              </a:ext>
            </a:extLst>
          </p:cNvPr>
          <p:cNvSpPr txBox="1"/>
          <p:nvPr/>
        </p:nvSpPr>
        <p:spPr>
          <a:xfrm>
            <a:off x="497880" y="1286185"/>
            <a:ext cx="1587190" cy="369413"/>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コーポレートガバナンスの条件</a:t>
            </a:r>
            <a:endParaRPr lang="en-US" sz="1000" dirty="0">
              <a:latin typeface="Yu Gothic" panose="020B0400000000000000" pitchFamily="34" charset="-128"/>
              <a:ea typeface="Yu Gothic" panose="020B0400000000000000" pitchFamily="34" charset="-128"/>
            </a:endParaRPr>
          </a:p>
        </p:txBody>
      </p:sp>
      <p:sp>
        <p:nvSpPr>
          <p:cNvPr id="16" name="TextBox 15">
            <a:extLst>
              <a:ext uri="{FF2B5EF4-FFF2-40B4-BE49-F238E27FC236}">
                <a16:creationId xmlns:a16="http://schemas.microsoft.com/office/drawing/2014/main" id="{8A1B31CE-FC11-5AB2-EC67-1FF5F631E543}"/>
              </a:ext>
            </a:extLst>
          </p:cNvPr>
          <p:cNvSpPr txBox="1"/>
          <p:nvPr/>
        </p:nvSpPr>
        <p:spPr>
          <a:xfrm>
            <a:off x="2135112" y="1256993"/>
            <a:ext cx="918197" cy="202746"/>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内容</a:t>
            </a:r>
            <a:endParaRPr lang="en-US" sz="1000" dirty="0">
              <a:latin typeface="Yu Gothic" panose="020B0400000000000000" pitchFamily="34" charset="-128"/>
              <a:ea typeface="Yu Gothic" panose="020B0400000000000000"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3" name="Google Shape;233;p40"/>
          <p:cNvSpPr txBox="1"/>
          <p:nvPr/>
        </p:nvSpPr>
        <p:spPr>
          <a:xfrm>
            <a:off x="9379324" y="3200400"/>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34" name="Google Shape;234;p40"/>
          <p:cNvPicPr preferRelativeResize="0"/>
          <p:nvPr/>
        </p:nvPicPr>
        <p:blipFill rotWithShape="1">
          <a:blip r:embed="rId3">
            <a:alphaModFix/>
          </a:blip>
          <a:srcRect/>
          <a:stretch/>
        </p:blipFill>
        <p:spPr>
          <a:xfrm>
            <a:off x="418525" y="1663850"/>
            <a:ext cx="6472027" cy="2759838"/>
          </a:xfrm>
          <a:prstGeom prst="rect">
            <a:avLst/>
          </a:prstGeom>
          <a:noFill/>
          <a:ln>
            <a:noFill/>
          </a:ln>
        </p:spPr>
      </p:pic>
      <p:pic>
        <p:nvPicPr>
          <p:cNvPr id="235" name="Google Shape;235;p40"/>
          <p:cNvPicPr preferRelativeResize="0"/>
          <p:nvPr/>
        </p:nvPicPr>
        <p:blipFill>
          <a:blip r:embed="rId4">
            <a:alphaModFix/>
          </a:blip>
          <a:stretch>
            <a:fillRect/>
          </a:stretch>
        </p:blipFill>
        <p:spPr>
          <a:xfrm>
            <a:off x="418529" y="1189260"/>
            <a:ext cx="6472023" cy="477392"/>
          </a:xfrm>
          <a:prstGeom prst="rect">
            <a:avLst/>
          </a:prstGeom>
          <a:noFill/>
          <a:ln>
            <a:noFill/>
          </a:ln>
        </p:spPr>
      </p:pic>
      <p:sp>
        <p:nvSpPr>
          <p:cNvPr id="2" name="TextBox 1">
            <a:extLst>
              <a:ext uri="{FF2B5EF4-FFF2-40B4-BE49-F238E27FC236}">
                <a16:creationId xmlns:a16="http://schemas.microsoft.com/office/drawing/2014/main" id="{EEAE7216-2CC3-EF5E-E67E-D1D29E804AA0}"/>
              </a:ext>
            </a:extLst>
          </p:cNvPr>
          <p:cNvSpPr txBox="1"/>
          <p:nvPr/>
        </p:nvSpPr>
        <p:spPr>
          <a:xfrm>
            <a:off x="546411" y="3746809"/>
            <a:ext cx="1189462" cy="521877"/>
          </a:xfrm>
          <a:prstGeom prst="rect">
            <a:avLst/>
          </a:prstGeom>
          <a:solidFill>
            <a:schemeClr val="bg1"/>
          </a:solidFill>
        </p:spPr>
        <p:txBody>
          <a:bodyPr wrap="square" lIns="0" tIns="0" rIns="0" bIns="0" rtlCol="0">
            <a:noAutofit/>
          </a:bodyPr>
          <a:lstStyle/>
          <a:p>
            <a:pPr algn="l"/>
            <a:r>
              <a:rPr lang="ja-JP" altLang="en-US" sz="1000" b="1" dirty="0"/>
              <a:t>利益相反</a:t>
            </a:r>
            <a:endParaRPr lang="en-US" sz="1000" b="1" dirty="0"/>
          </a:p>
        </p:txBody>
      </p:sp>
      <p:sp>
        <p:nvSpPr>
          <p:cNvPr id="3" name="TextBox 2">
            <a:extLst>
              <a:ext uri="{FF2B5EF4-FFF2-40B4-BE49-F238E27FC236}">
                <a16:creationId xmlns:a16="http://schemas.microsoft.com/office/drawing/2014/main" id="{3C324AAD-921C-F336-F5CF-7075D4A9C89B}"/>
              </a:ext>
            </a:extLst>
          </p:cNvPr>
          <p:cNvSpPr txBox="1"/>
          <p:nvPr/>
        </p:nvSpPr>
        <p:spPr>
          <a:xfrm>
            <a:off x="494371" y="1795346"/>
            <a:ext cx="1550019" cy="477392"/>
          </a:xfrm>
          <a:prstGeom prst="rect">
            <a:avLst/>
          </a:prstGeom>
          <a:solidFill>
            <a:schemeClr val="bg1"/>
          </a:solidFill>
        </p:spPr>
        <p:txBody>
          <a:bodyPr wrap="square" lIns="0" tIns="0" rIns="0" bIns="0" rtlCol="0">
            <a:noAutofit/>
          </a:bodyPr>
          <a:lstStyle/>
          <a:p>
            <a:pPr algn="l"/>
            <a:r>
              <a:rPr lang="ja-JP" altLang="en-US" sz="1000" b="1" dirty="0">
                <a:latin typeface="Yu Gothic" panose="020B0400000000000000" pitchFamily="34" charset="-128"/>
                <a:ea typeface="Yu Gothic" panose="020B0400000000000000" pitchFamily="34" charset="-128"/>
              </a:rPr>
              <a:t>年次総会</a:t>
            </a:r>
            <a:endParaRPr lang="en-US" sz="1000" b="1" dirty="0">
              <a:latin typeface="Yu Gothic" panose="020B0400000000000000" pitchFamily="34" charset="-128"/>
              <a:ea typeface="Yu Gothic" panose="020B0400000000000000" pitchFamily="34" charset="-128"/>
            </a:endParaRPr>
          </a:p>
        </p:txBody>
      </p:sp>
      <p:sp>
        <p:nvSpPr>
          <p:cNvPr id="4" name="TextBox 3">
            <a:extLst>
              <a:ext uri="{FF2B5EF4-FFF2-40B4-BE49-F238E27FC236}">
                <a16:creationId xmlns:a16="http://schemas.microsoft.com/office/drawing/2014/main" id="{2FF2C9BE-40DD-79BE-7912-7EEB5BB3A5B9}"/>
              </a:ext>
            </a:extLst>
          </p:cNvPr>
          <p:cNvSpPr txBox="1"/>
          <p:nvPr/>
        </p:nvSpPr>
        <p:spPr>
          <a:xfrm>
            <a:off x="546410" y="2854712"/>
            <a:ext cx="959005" cy="423747"/>
          </a:xfrm>
          <a:prstGeom prst="rect">
            <a:avLst/>
          </a:prstGeom>
          <a:solidFill>
            <a:schemeClr val="bg1"/>
          </a:solidFill>
        </p:spPr>
        <p:txBody>
          <a:bodyPr wrap="square" lIns="0" tIns="0" rIns="0" bIns="0" rtlCol="0">
            <a:noAutofit/>
          </a:bodyPr>
          <a:lstStyle/>
          <a:p>
            <a:pPr algn="l"/>
            <a:r>
              <a:rPr lang="ja-JP" altLang="en-US" sz="1000" b="1" dirty="0">
                <a:ea typeface="Yu Gothic" panose="020B0400000000000000" pitchFamily="34" charset="-128"/>
              </a:rPr>
              <a:t>定足数</a:t>
            </a:r>
            <a:endParaRPr lang="en-US" altLang="ja-JP" sz="1000" b="1" dirty="0">
              <a:ea typeface="Yu Gothic" panose="020B0400000000000000" pitchFamily="34" charset="-128"/>
            </a:endParaRPr>
          </a:p>
          <a:p>
            <a:pPr algn="l"/>
            <a:endParaRPr lang="en-US" sz="1000" b="1" dirty="0">
              <a:ea typeface="Yu Gothic" panose="020B0400000000000000" pitchFamily="34" charset="-128"/>
            </a:endParaRPr>
          </a:p>
        </p:txBody>
      </p:sp>
      <p:sp>
        <p:nvSpPr>
          <p:cNvPr id="5" name="TextBox 4">
            <a:extLst>
              <a:ext uri="{FF2B5EF4-FFF2-40B4-BE49-F238E27FC236}">
                <a16:creationId xmlns:a16="http://schemas.microsoft.com/office/drawing/2014/main" id="{325A71F0-7891-DA48-798F-6346F209A7B6}"/>
              </a:ext>
            </a:extLst>
          </p:cNvPr>
          <p:cNvSpPr txBox="1"/>
          <p:nvPr/>
        </p:nvSpPr>
        <p:spPr>
          <a:xfrm>
            <a:off x="2170770" y="3673210"/>
            <a:ext cx="4137103" cy="669073"/>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企業はすべての関連当事者の取引について適切に審査し、利益相反の状況の可能性がないか監督しなければならない。</a:t>
            </a:r>
            <a:endParaRPr lang="en-US" sz="1000" dirty="0">
              <a:latin typeface="Yu Gothic" panose="020B0400000000000000" pitchFamily="34" charset="-128"/>
              <a:ea typeface="Yu Gothic" panose="020B0400000000000000" pitchFamily="34" charset="-128"/>
            </a:endParaRPr>
          </a:p>
        </p:txBody>
      </p:sp>
      <p:sp>
        <p:nvSpPr>
          <p:cNvPr id="6" name="TextBox 5">
            <a:extLst>
              <a:ext uri="{FF2B5EF4-FFF2-40B4-BE49-F238E27FC236}">
                <a16:creationId xmlns:a16="http://schemas.microsoft.com/office/drawing/2014/main" id="{FA7F5DA4-C056-5E1C-4180-706BBE29509A}"/>
              </a:ext>
            </a:extLst>
          </p:cNvPr>
          <p:cNvSpPr txBox="1"/>
          <p:nvPr/>
        </p:nvSpPr>
        <p:spPr>
          <a:xfrm>
            <a:off x="2141034" y="1869688"/>
            <a:ext cx="4415883" cy="762000"/>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企業は会計年度終了から一年以内に年次株主総会を開かなければならない。</a:t>
            </a:r>
            <a:endParaRPr lang="en-US" altLang="ja-JP" sz="1000" dirty="0">
              <a:latin typeface="Yu Gothic" panose="020B0400000000000000" pitchFamily="34" charset="-128"/>
              <a:ea typeface="Yu Gothic" panose="020B0400000000000000" pitchFamily="34" charset="-128"/>
            </a:endParaRPr>
          </a:p>
          <a:p>
            <a:pPr algn="l"/>
            <a:endParaRPr lang="en-US" sz="1000" dirty="0">
              <a:latin typeface="Yu Gothic" panose="020B0400000000000000" pitchFamily="34" charset="-128"/>
              <a:ea typeface="Yu Gothic" panose="020B0400000000000000" pitchFamily="34" charset="-128"/>
            </a:endParaRPr>
          </a:p>
          <a:p>
            <a:pPr algn="l"/>
            <a:r>
              <a:rPr lang="ja-JP" altLang="en-US" sz="1000" dirty="0">
                <a:latin typeface="Yu Gothic" panose="020B0400000000000000" pitchFamily="34" charset="-128"/>
                <a:ea typeface="Yu Gothic" panose="020B0400000000000000" pitchFamily="34" charset="-128"/>
              </a:rPr>
              <a:t>企業はすべての株主総会において委任状を集める必要がある。</a:t>
            </a:r>
            <a:endParaRPr lang="en-US" sz="1000" dirty="0">
              <a:latin typeface="Yu Gothic" panose="020B0400000000000000" pitchFamily="34" charset="-128"/>
              <a:ea typeface="Yu Gothic" panose="020B0400000000000000" pitchFamily="34" charset="-128"/>
            </a:endParaRPr>
          </a:p>
        </p:txBody>
      </p:sp>
      <p:sp>
        <p:nvSpPr>
          <p:cNvPr id="7" name="TextBox 6">
            <a:extLst>
              <a:ext uri="{FF2B5EF4-FFF2-40B4-BE49-F238E27FC236}">
                <a16:creationId xmlns:a16="http://schemas.microsoft.com/office/drawing/2014/main" id="{0C7623C4-043A-9332-9BA9-854DF85748E5}"/>
              </a:ext>
            </a:extLst>
          </p:cNvPr>
          <p:cNvSpPr txBox="1"/>
          <p:nvPr/>
        </p:nvSpPr>
        <p:spPr>
          <a:xfrm>
            <a:off x="2141034" y="2906751"/>
            <a:ext cx="4415883" cy="557561"/>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企業は普通株所有者のいかなる会議でも、発行済み議決株の</a:t>
            </a:r>
            <a:r>
              <a:rPr lang="en-US" altLang="ja-JP" sz="1000" dirty="0">
                <a:latin typeface="Yu Gothic" panose="020B0400000000000000" pitchFamily="34" charset="-128"/>
                <a:ea typeface="Yu Gothic" panose="020B0400000000000000" pitchFamily="34" charset="-128"/>
              </a:rPr>
              <a:t>33 1/3</a:t>
            </a:r>
            <a:r>
              <a:rPr lang="ja-JP" altLang="en-US" sz="1000" dirty="0">
                <a:latin typeface="Yu Gothic" panose="020B0400000000000000" pitchFamily="34" charset="-128"/>
                <a:ea typeface="Yu Gothic" panose="020B0400000000000000" pitchFamily="34" charset="-128"/>
              </a:rPr>
              <a:t>％を下回らない定足数を提供しなければならない。</a:t>
            </a:r>
            <a:endParaRPr lang="en-US" sz="1000" dirty="0">
              <a:latin typeface="Yu Gothic" panose="020B0400000000000000" pitchFamily="34" charset="-128"/>
              <a:ea typeface="Yu Gothic" panose="020B0400000000000000" pitchFamily="34" charset="-128"/>
            </a:endParaRPr>
          </a:p>
        </p:txBody>
      </p:sp>
      <p:sp>
        <p:nvSpPr>
          <p:cNvPr id="8" name="TextBox 7">
            <a:extLst>
              <a:ext uri="{FF2B5EF4-FFF2-40B4-BE49-F238E27FC236}">
                <a16:creationId xmlns:a16="http://schemas.microsoft.com/office/drawing/2014/main" id="{38FB86C2-573A-B327-1C1C-BC442E2AD698}"/>
              </a:ext>
            </a:extLst>
          </p:cNvPr>
          <p:cNvSpPr txBox="1"/>
          <p:nvPr/>
        </p:nvSpPr>
        <p:spPr>
          <a:xfrm>
            <a:off x="1971542" y="4871227"/>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9" name="TextBox 8">
            <a:extLst>
              <a:ext uri="{FF2B5EF4-FFF2-40B4-BE49-F238E27FC236}">
                <a16:creationId xmlns:a16="http://schemas.microsoft.com/office/drawing/2014/main" id="{9722FB87-353D-9ADF-1D22-C9A510090C99}"/>
              </a:ext>
            </a:extLst>
          </p:cNvPr>
          <p:cNvSpPr txBox="1"/>
          <p:nvPr/>
        </p:nvSpPr>
        <p:spPr>
          <a:xfrm>
            <a:off x="971766" y="4880439"/>
            <a:ext cx="398469" cy="84617"/>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アンソニー</a:t>
            </a:r>
            <a:endParaRPr lang="en-US" sz="600" dirty="0">
              <a:latin typeface="Yu Gothic" panose="020B0400000000000000" pitchFamily="34" charset="-128"/>
              <a:ea typeface="Yu Gothic" panose="020B0400000000000000" pitchFamily="34" charset="-128"/>
            </a:endParaRPr>
          </a:p>
        </p:txBody>
      </p:sp>
      <p:sp>
        <p:nvSpPr>
          <p:cNvPr id="10" name="TextBox 9">
            <a:extLst>
              <a:ext uri="{FF2B5EF4-FFF2-40B4-BE49-F238E27FC236}">
                <a16:creationId xmlns:a16="http://schemas.microsoft.com/office/drawing/2014/main" id="{64F67383-4466-8D3B-2C40-7DE8911C6EE6}"/>
              </a:ext>
            </a:extLst>
          </p:cNvPr>
          <p:cNvSpPr txBox="1"/>
          <p:nvPr/>
        </p:nvSpPr>
        <p:spPr>
          <a:xfrm>
            <a:off x="7452834" y="4770595"/>
            <a:ext cx="812800" cy="173566"/>
          </a:xfrm>
          <a:prstGeom prst="rect">
            <a:avLst/>
          </a:prstGeom>
          <a:solidFill>
            <a:schemeClr val="bg1"/>
          </a:solidFill>
        </p:spPr>
        <p:txBody>
          <a:bodyPr wrap="square" lIns="0" tIns="0" rIns="0" bIns="0" rtlCol="0">
            <a:noAutofit/>
          </a:bodyPr>
          <a:lstStyle/>
          <a:p>
            <a:pPr algn="l"/>
            <a:r>
              <a:rPr lang="ja-JP" altLang="en-US" sz="1000" dirty="0">
                <a:solidFill>
                  <a:schemeClr val="accent5">
                    <a:lumMod val="75000"/>
                  </a:schemeClr>
                </a:solidFill>
                <a:latin typeface="Yu Gothic" panose="020B0400000000000000" pitchFamily="34" charset="-128"/>
                <a:ea typeface="Yu Gothic" panose="020B0400000000000000" pitchFamily="34" charset="-128"/>
              </a:rPr>
              <a:t>アンソニー</a:t>
            </a:r>
            <a:endParaRPr lang="en-US" sz="1000" dirty="0">
              <a:solidFill>
                <a:schemeClr val="accent5">
                  <a:lumMod val="75000"/>
                </a:schemeClr>
              </a:solidFill>
              <a:latin typeface="Yu Gothic" panose="020B0400000000000000" pitchFamily="34" charset="-128"/>
              <a:ea typeface="Yu Gothic" panose="020B0400000000000000" pitchFamily="34" charset="-128"/>
            </a:endParaRPr>
          </a:p>
        </p:txBody>
      </p:sp>
      <p:sp>
        <p:nvSpPr>
          <p:cNvPr id="11" name="TextBox 10">
            <a:extLst>
              <a:ext uri="{FF2B5EF4-FFF2-40B4-BE49-F238E27FC236}">
                <a16:creationId xmlns:a16="http://schemas.microsoft.com/office/drawing/2014/main" id="{3A91B99C-0B30-8A25-046C-DD8617191177}"/>
              </a:ext>
            </a:extLst>
          </p:cNvPr>
          <p:cNvSpPr txBox="1"/>
          <p:nvPr/>
        </p:nvSpPr>
        <p:spPr>
          <a:xfrm>
            <a:off x="7446435" y="4948800"/>
            <a:ext cx="1587498" cy="103040"/>
          </a:xfrm>
          <a:prstGeom prst="rect">
            <a:avLst/>
          </a:prstGeom>
          <a:solidFill>
            <a:schemeClr val="bg1"/>
          </a:solidFill>
        </p:spPr>
        <p:txBody>
          <a:bodyPr wrap="square" lIns="0" tIns="0" rIns="0" bIns="0" rtlCol="0">
            <a:noAutofit/>
          </a:bodyPr>
          <a:lstStyle/>
          <a:p>
            <a:pPr algn="l"/>
            <a:r>
              <a:rPr lang="ja-JP" altLang="en-US" sz="600" dirty="0">
                <a:solidFill>
                  <a:schemeClr val="accent5">
                    <a:lumMod val="75000"/>
                  </a:schemeClr>
                </a:solidFill>
                <a:latin typeface="Yu Gothic" panose="020B0400000000000000" pitchFamily="34" charset="-128"/>
                <a:ea typeface="Yu Gothic" panose="020B0400000000000000" pitchFamily="34" charset="-128"/>
              </a:rPr>
              <a:t>企業法法律事務所</a:t>
            </a:r>
            <a:endParaRPr lang="en-US" sz="600" dirty="0">
              <a:solidFill>
                <a:schemeClr val="accent5">
                  <a:lumMod val="75000"/>
                </a:schemeClr>
              </a:solidFill>
              <a:latin typeface="Yu Gothic" panose="020B0400000000000000" pitchFamily="34" charset="-128"/>
              <a:ea typeface="Yu Gothic" panose="020B0400000000000000" pitchFamily="34" charset="-128"/>
            </a:endParaRPr>
          </a:p>
        </p:txBody>
      </p:sp>
      <p:sp>
        <p:nvSpPr>
          <p:cNvPr id="12" name="Google Shape;205;p37">
            <a:extLst>
              <a:ext uri="{FF2B5EF4-FFF2-40B4-BE49-F238E27FC236}">
                <a16:creationId xmlns:a16="http://schemas.microsoft.com/office/drawing/2014/main" id="{F5C47038-8A62-97A3-63DF-609FEEA09565}"/>
              </a:ext>
            </a:extLst>
          </p:cNvPr>
          <p:cNvSpPr txBox="1">
            <a:spLocks noGrp="1"/>
          </p:cNvSpPr>
          <p:nvPr>
            <p:ph type="title"/>
          </p:nvPr>
        </p:nvSpPr>
        <p:spPr>
          <a:xfrm>
            <a:off x="311150" y="115888"/>
            <a:ext cx="8521700" cy="573087"/>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ja-JP" altLang="en-US" dirty="0">
                <a:latin typeface="Yu Gothic" panose="020B0400000000000000" pitchFamily="34" charset="-128"/>
                <a:ea typeface="Yu Gothic" panose="020B0400000000000000" pitchFamily="34" charset="-128"/>
              </a:rPr>
              <a:t>質的及びガバナンスの基準</a:t>
            </a:r>
            <a:r>
              <a:rPr lang="ja-JP" altLang="en-US" sz="1400" dirty="0">
                <a:latin typeface="Yu Gothic" panose="020B0400000000000000" pitchFamily="34" charset="-128"/>
                <a:ea typeface="Yu Gothic" panose="020B0400000000000000" pitchFamily="34" charset="-128"/>
              </a:rPr>
              <a:t>　（続き）</a:t>
            </a:r>
            <a:endParaRPr dirty="0">
              <a:latin typeface="Yu Gothic" panose="020B0400000000000000" pitchFamily="34" charset="-128"/>
              <a:ea typeface="Yu Gothic" panose="020B0400000000000000" pitchFamily="34" charset="-128"/>
            </a:endParaRPr>
          </a:p>
        </p:txBody>
      </p:sp>
      <p:sp>
        <p:nvSpPr>
          <p:cNvPr id="13" name="Google Shape;214;p38">
            <a:extLst>
              <a:ext uri="{FF2B5EF4-FFF2-40B4-BE49-F238E27FC236}">
                <a16:creationId xmlns:a16="http://schemas.microsoft.com/office/drawing/2014/main" id="{F517F18F-93E3-9DA9-5D85-287584F98C0E}"/>
              </a:ext>
            </a:extLst>
          </p:cNvPr>
          <p:cNvSpPr txBox="1">
            <a:spLocks noGrp="1"/>
          </p:cNvSpPr>
          <p:nvPr>
            <p:ph type="body" idx="1"/>
          </p:nvPr>
        </p:nvSpPr>
        <p:spPr>
          <a:xfrm>
            <a:off x="311150" y="574675"/>
            <a:ext cx="8521700" cy="661988"/>
          </a:xfrm>
          <a:prstGeom prst="rect">
            <a:avLst/>
          </a:prstGeom>
          <a:noFill/>
          <a:ln>
            <a:noFill/>
          </a:ln>
        </p:spPr>
        <p:txBody>
          <a:bodyPr spcFirstLastPara="1" wrap="square" lIns="91425" tIns="91425" rIns="91425" bIns="91425" anchor="t" anchorCtr="0">
            <a:noAutofit/>
          </a:bodyPr>
          <a:lstStyle/>
          <a:p>
            <a:pPr marL="0" marR="0" lvl="0" indent="0" algn="l" rtl="0">
              <a:lnSpc>
                <a:spcPct val="107000"/>
              </a:lnSpc>
              <a:spcBef>
                <a:spcPts val="0"/>
              </a:spcBef>
              <a:spcAft>
                <a:spcPts val="800"/>
              </a:spcAft>
              <a:buSzPts val="1800"/>
              <a:buNone/>
            </a:pPr>
            <a:r>
              <a:rPr lang="en" sz="1400" b="1" dirty="0">
                <a:latin typeface="Calibri"/>
                <a:ea typeface="Calibri"/>
                <a:cs typeface="Calibri"/>
                <a:sym typeface="Calibri"/>
              </a:rPr>
              <a:t>Nasdaq </a:t>
            </a:r>
            <a:r>
              <a:rPr lang="ja-JP" altLang="en-US" sz="1000" b="1" dirty="0">
                <a:latin typeface="Yu Gothic" panose="020B0400000000000000" pitchFamily="34" charset="-128"/>
                <a:ea typeface="Yu Gothic" panose="020B0400000000000000" pitchFamily="34" charset="-128"/>
                <a:cs typeface="Calibri"/>
                <a:sym typeface="Calibri"/>
              </a:rPr>
              <a:t>及び</a:t>
            </a:r>
            <a:r>
              <a:rPr lang="en" sz="1400" b="1" dirty="0">
                <a:latin typeface="Calibri"/>
                <a:ea typeface="Calibri"/>
                <a:cs typeface="Calibri"/>
                <a:sym typeface="Calibri"/>
              </a:rPr>
              <a:t> NYSE MKT</a:t>
            </a:r>
            <a:br>
              <a:rPr lang="en" sz="1400" dirty="0">
                <a:latin typeface="Calibri"/>
                <a:ea typeface="Calibri"/>
                <a:cs typeface="Calibri"/>
                <a:sym typeface="Calibri"/>
              </a:rPr>
            </a:br>
            <a:r>
              <a:rPr lang="ja-JP" altLang="en-US" sz="1400" dirty="0">
                <a:latin typeface="Calibri"/>
                <a:ea typeface="Calibri"/>
                <a:cs typeface="Calibri"/>
                <a:sym typeface="Calibri"/>
              </a:rPr>
              <a:t>企業は以下のコーポレートガバナンスの基準を満たさなければならない：</a:t>
            </a:r>
            <a:endParaRPr dirty="0"/>
          </a:p>
        </p:txBody>
      </p:sp>
      <p:sp>
        <p:nvSpPr>
          <p:cNvPr id="15" name="TextBox 14">
            <a:extLst>
              <a:ext uri="{FF2B5EF4-FFF2-40B4-BE49-F238E27FC236}">
                <a16:creationId xmlns:a16="http://schemas.microsoft.com/office/drawing/2014/main" id="{A2B41417-7B1E-9CFE-752B-D7DB0AD30DFF}"/>
              </a:ext>
            </a:extLst>
          </p:cNvPr>
          <p:cNvSpPr txBox="1"/>
          <p:nvPr/>
        </p:nvSpPr>
        <p:spPr>
          <a:xfrm>
            <a:off x="520390" y="1246466"/>
            <a:ext cx="1497980" cy="393878"/>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コーポレートガバナンスの条件</a:t>
            </a:r>
            <a:endParaRPr lang="en-US" sz="1000" dirty="0">
              <a:latin typeface="Yu Gothic" panose="020B0400000000000000" pitchFamily="34" charset="-128"/>
              <a:ea typeface="Yu Gothic" panose="020B0400000000000000" pitchFamily="34" charset="-128"/>
            </a:endParaRPr>
          </a:p>
        </p:txBody>
      </p:sp>
      <p:sp>
        <p:nvSpPr>
          <p:cNvPr id="17" name="TextBox 16">
            <a:extLst>
              <a:ext uri="{FF2B5EF4-FFF2-40B4-BE49-F238E27FC236}">
                <a16:creationId xmlns:a16="http://schemas.microsoft.com/office/drawing/2014/main" id="{DC329CC6-BB4D-691F-5227-F3C0FA509939}"/>
              </a:ext>
            </a:extLst>
          </p:cNvPr>
          <p:cNvSpPr txBox="1"/>
          <p:nvPr/>
        </p:nvSpPr>
        <p:spPr>
          <a:xfrm>
            <a:off x="2215662" y="1260223"/>
            <a:ext cx="855784" cy="280467"/>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内容</a:t>
            </a:r>
            <a:endParaRPr lang="en-US" sz="1000" dirty="0">
              <a:latin typeface="Yu Gothic" panose="020B0400000000000000" pitchFamily="34" charset="-128"/>
              <a:ea typeface="Yu Gothic" panose="020B0400000000000000"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2" name="Google Shape;242;p41"/>
          <p:cNvSpPr txBox="1"/>
          <p:nvPr/>
        </p:nvSpPr>
        <p:spPr>
          <a:xfrm>
            <a:off x="9379324" y="3200400"/>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43" name="Google Shape;243;p41"/>
          <p:cNvPicPr preferRelativeResize="0"/>
          <p:nvPr/>
        </p:nvPicPr>
        <p:blipFill rotWithShape="1">
          <a:blip r:embed="rId3">
            <a:alphaModFix/>
          </a:blip>
          <a:srcRect/>
          <a:stretch/>
        </p:blipFill>
        <p:spPr>
          <a:xfrm>
            <a:off x="418525" y="1576025"/>
            <a:ext cx="6472023" cy="3072676"/>
          </a:xfrm>
          <a:prstGeom prst="rect">
            <a:avLst/>
          </a:prstGeom>
          <a:noFill/>
          <a:ln>
            <a:noFill/>
          </a:ln>
        </p:spPr>
      </p:pic>
      <p:pic>
        <p:nvPicPr>
          <p:cNvPr id="244" name="Google Shape;244;p41"/>
          <p:cNvPicPr preferRelativeResize="0"/>
          <p:nvPr/>
        </p:nvPicPr>
        <p:blipFill>
          <a:blip r:embed="rId4">
            <a:alphaModFix/>
          </a:blip>
          <a:stretch>
            <a:fillRect/>
          </a:stretch>
        </p:blipFill>
        <p:spPr>
          <a:xfrm>
            <a:off x="418525" y="1208000"/>
            <a:ext cx="6472023" cy="477392"/>
          </a:xfrm>
          <a:prstGeom prst="rect">
            <a:avLst/>
          </a:prstGeom>
          <a:noFill/>
          <a:ln>
            <a:noFill/>
          </a:ln>
        </p:spPr>
      </p:pic>
      <p:sp>
        <p:nvSpPr>
          <p:cNvPr id="2" name="TextBox 1">
            <a:extLst>
              <a:ext uri="{FF2B5EF4-FFF2-40B4-BE49-F238E27FC236}">
                <a16:creationId xmlns:a16="http://schemas.microsoft.com/office/drawing/2014/main" id="{FC11C187-2002-8F07-AD77-87816BEB00D3}"/>
              </a:ext>
            </a:extLst>
          </p:cNvPr>
          <p:cNvSpPr txBox="1"/>
          <p:nvPr/>
        </p:nvSpPr>
        <p:spPr>
          <a:xfrm>
            <a:off x="490654" y="1761893"/>
            <a:ext cx="1497980" cy="416312"/>
          </a:xfrm>
          <a:prstGeom prst="rect">
            <a:avLst/>
          </a:prstGeom>
          <a:solidFill>
            <a:schemeClr val="bg1"/>
          </a:solidFill>
        </p:spPr>
        <p:txBody>
          <a:bodyPr wrap="square" lIns="0" tIns="0" rIns="0" bIns="0" rtlCol="0">
            <a:noAutofit/>
          </a:bodyPr>
          <a:lstStyle/>
          <a:p>
            <a:pPr algn="l"/>
            <a:r>
              <a:rPr lang="ja-JP" altLang="en-US" sz="1000" b="1" dirty="0">
                <a:latin typeface="Yu Gothic" panose="020B0400000000000000" pitchFamily="34" charset="-128"/>
                <a:ea typeface="Yu Gothic" panose="020B0400000000000000" pitchFamily="34" charset="-128"/>
              </a:rPr>
              <a:t>株主の承認</a:t>
            </a:r>
            <a:endParaRPr lang="en-US" sz="1000" b="1" dirty="0">
              <a:latin typeface="Yu Gothic" panose="020B0400000000000000" pitchFamily="34" charset="-128"/>
              <a:ea typeface="Yu Gothic" panose="020B0400000000000000" pitchFamily="34" charset="-128"/>
            </a:endParaRPr>
          </a:p>
        </p:txBody>
      </p:sp>
      <p:sp>
        <p:nvSpPr>
          <p:cNvPr id="3" name="TextBox 2">
            <a:extLst>
              <a:ext uri="{FF2B5EF4-FFF2-40B4-BE49-F238E27FC236}">
                <a16:creationId xmlns:a16="http://schemas.microsoft.com/office/drawing/2014/main" id="{446FC873-95AE-AF7E-CB08-174EC42286D7}"/>
              </a:ext>
            </a:extLst>
          </p:cNvPr>
          <p:cNvSpPr txBox="1"/>
          <p:nvPr/>
        </p:nvSpPr>
        <p:spPr>
          <a:xfrm>
            <a:off x="2148469" y="1756855"/>
            <a:ext cx="4616604" cy="2178645"/>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企業は、以下を含む一部のセキュリティの発行について、株主の承認を取得しなければならない：</a:t>
            </a:r>
            <a:endParaRPr lang="en-US" altLang="ja-JP" sz="1000" dirty="0">
              <a:latin typeface="Yu Gothic" panose="020B0400000000000000" pitchFamily="34" charset="-128"/>
              <a:ea typeface="Yu Gothic" panose="020B0400000000000000" pitchFamily="34" charset="-128"/>
            </a:endParaRPr>
          </a:p>
          <a:p>
            <a:pPr algn="l"/>
            <a:endParaRPr lang="en-US" altLang="ja-JP" sz="1000" dirty="0">
              <a:latin typeface="Yu Gothic" panose="020B0400000000000000" pitchFamily="34" charset="-128"/>
              <a:ea typeface="Yu Gothic" panose="020B0400000000000000" pitchFamily="34" charset="-128"/>
            </a:endParaRPr>
          </a:p>
          <a:p>
            <a:pPr algn="l"/>
            <a:r>
              <a:rPr lang="en-US" altLang="ja-JP" sz="1000" dirty="0">
                <a:latin typeface="Yu Gothic" panose="020B0400000000000000" pitchFamily="34" charset="-128"/>
                <a:ea typeface="Yu Gothic" panose="020B0400000000000000" pitchFamily="34" charset="-128"/>
              </a:rPr>
              <a:t>•</a:t>
            </a:r>
            <a:r>
              <a:rPr lang="ja-JP" altLang="en-US" sz="1000" dirty="0">
                <a:latin typeface="Yu Gothic" panose="020B0400000000000000" pitchFamily="34" charset="-128"/>
                <a:ea typeface="Yu Gothic" panose="020B0400000000000000" pitchFamily="34" charset="-128"/>
              </a:rPr>
              <a:t>　発行が取引以前の発行済み株の</a:t>
            </a:r>
            <a:r>
              <a:rPr lang="en-US" altLang="ja-JP" sz="1000" dirty="0">
                <a:latin typeface="Yu Gothic" panose="020B0400000000000000" pitchFamily="34" charset="-128"/>
                <a:ea typeface="Yu Gothic" panose="020B0400000000000000" pitchFamily="34" charset="-128"/>
              </a:rPr>
              <a:t>20</a:t>
            </a:r>
            <a:r>
              <a:rPr lang="ja-JP" altLang="en-US" sz="1000" dirty="0">
                <a:latin typeface="Yu Gothic" panose="020B0400000000000000" pitchFamily="34" charset="-128"/>
                <a:ea typeface="Yu Gothic" panose="020B0400000000000000" pitchFamily="34" charset="-128"/>
              </a:rPr>
              <a:t>％以上に等しい、又は取引前の発行済み株の</a:t>
            </a:r>
            <a:r>
              <a:rPr lang="en-US" altLang="ja-JP" sz="1000" dirty="0">
                <a:latin typeface="Yu Gothic" panose="020B0400000000000000" pitchFamily="34" charset="-128"/>
                <a:ea typeface="Yu Gothic" panose="020B0400000000000000" pitchFamily="34" charset="-128"/>
              </a:rPr>
              <a:t>5</a:t>
            </a:r>
            <a:r>
              <a:rPr lang="ja-JP" altLang="en-US" sz="1000" dirty="0">
                <a:latin typeface="Yu Gothic" panose="020B0400000000000000" pitchFamily="34" charset="-128"/>
                <a:ea typeface="Yu Gothic" panose="020B0400000000000000" pitchFamily="34" charset="-128"/>
              </a:rPr>
              <a:t>％以上に等しく、関連当事者が買収相手に</a:t>
            </a:r>
            <a:r>
              <a:rPr lang="en-US" altLang="ja-JP" sz="1000" dirty="0">
                <a:latin typeface="Yu Gothic" panose="020B0400000000000000" pitchFamily="34" charset="-128"/>
                <a:ea typeface="Yu Gothic" panose="020B0400000000000000" pitchFamily="34" charset="-128"/>
              </a:rPr>
              <a:t>5</a:t>
            </a:r>
            <a:r>
              <a:rPr lang="ja-JP" altLang="en-US" sz="1000" dirty="0">
                <a:latin typeface="Yu Gothic" panose="020B0400000000000000" pitchFamily="34" charset="-128"/>
                <a:ea typeface="Yu Gothic" panose="020B0400000000000000" pitchFamily="34" charset="-128"/>
              </a:rPr>
              <a:t>％以上の権利を持つ場合の買収</a:t>
            </a:r>
            <a:endParaRPr lang="en-US" altLang="ja-JP" sz="1000" dirty="0">
              <a:latin typeface="Yu Gothic" panose="020B0400000000000000" pitchFamily="34" charset="-128"/>
              <a:ea typeface="Yu Gothic" panose="020B0400000000000000" pitchFamily="34" charset="-128"/>
            </a:endParaRPr>
          </a:p>
          <a:p>
            <a:pPr algn="l"/>
            <a:endParaRPr lang="en-US" altLang="ja-JP" sz="1000" dirty="0">
              <a:latin typeface="Yu Gothic" panose="020B0400000000000000" pitchFamily="34" charset="-128"/>
              <a:ea typeface="Yu Gothic" panose="020B0400000000000000" pitchFamily="34" charset="-128"/>
            </a:endParaRPr>
          </a:p>
          <a:p>
            <a:pPr algn="l"/>
            <a:r>
              <a:rPr lang="en-US" altLang="ja-JP" sz="1000" dirty="0">
                <a:latin typeface="Yu Gothic" panose="020B0400000000000000" pitchFamily="34" charset="-128"/>
                <a:ea typeface="Yu Gothic" panose="020B0400000000000000" pitchFamily="34" charset="-128"/>
              </a:rPr>
              <a:t>•</a:t>
            </a:r>
            <a:r>
              <a:rPr lang="ja-JP" altLang="en-US" sz="1000" dirty="0">
                <a:latin typeface="Yu Gothic" panose="020B0400000000000000" pitchFamily="34" charset="-128"/>
                <a:ea typeface="Yu Gothic" panose="020B0400000000000000" pitchFamily="34" charset="-128"/>
              </a:rPr>
              <a:t>　発行によってコントロールの変化がもたらされる場合</a:t>
            </a:r>
            <a:endParaRPr lang="en-US" altLang="ja-JP" sz="1000" dirty="0">
              <a:latin typeface="Yu Gothic" panose="020B0400000000000000" pitchFamily="34" charset="-128"/>
              <a:ea typeface="Yu Gothic" panose="020B0400000000000000" pitchFamily="34" charset="-128"/>
            </a:endParaRPr>
          </a:p>
          <a:p>
            <a:pPr algn="l"/>
            <a:endParaRPr lang="en-US" altLang="ja-JP" sz="1000" dirty="0">
              <a:latin typeface="Yu Gothic" panose="020B0400000000000000" pitchFamily="34" charset="-128"/>
              <a:ea typeface="Yu Gothic" panose="020B0400000000000000" pitchFamily="34" charset="-128"/>
            </a:endParaRPr>
          </a:p>
          <a:p>
            <a:pPr algn="l"/>
            <a:r>
              <a:rPr lang="en-US" altLang="ja-JP" sz="1000" dirty="0">
                <a:latin typeface="Yu Gothic" panose="020B0400000000000000" pitchFamily="34" charset="-128"/>
                <a:ea typeface="Yu Gothic" panose="020B0400000000000000" pitchFamily="34" charset="-128"/>
              </a:rPr>
              <a:t>•</a:t>
            </a:r>
            <a:r>
              <a:rPr lang="ja-JP" altLang="en-US" sz="1000" dirty="0">
                <a:latin typeface="Yu Gothic" panose="020B0400000000000000" pitchFamily="34" charset="-128"/>
                <a:ea typeface="Yu Gothic" panose="020B0400000000000000" pitchFamily="34" charset="-128"/>
              </a:rPr>
              <a:t>　株式報酬</a:t>
            </a:r>
            <a:endParaRPr lang="en-US" altLang="ja-JP" sz="1000" dirty="0">
              <a:latin typeface="Yu Gothic" panose="020B0400000000000000" pitchFamily="34" charset="-128"/>
              <a:ea typeface="Yu Gothic" panose="020B0400000000000000" pitchFamily="34" charset="-128"/>
            </a:endParaRPr>
          </a:p>
          <a:p>
            <a:pPr algn="l"/>
            <a:endParaRPr lang="en-US" altLang="ja-JP" sz="1000" dirty="0">
              <a:latin typeface="Yu Gothic" panose="020B0400000000000000" pitchFamily="34" charset="-128"/>
              <a:ea typeface="Yu Gothic" panose="020B0400000000000000" pitchFamily="34" charset="-128"/>
            </a:endParaRPr>
          </a:p>
          <a:p>
            <a:pPr algn="l"/>
            <a:r>
              <a:rPr lang="en-US" altLang="ja-JP" sz="1000" dirty="0">
                <a:latin typeface="Yu Gothic" panose="020B0400000000000000" pitchFamily="34" charset="-128"/>
                <a:ea typeface="Yu Gothic" panose="020B0400000000000000" pitchFamily="34" charset="-128"/>
              </a:rPr>
              <a:t>•</a:t>
            </a:r>
            <a:r>
              <a:rPr lang="ja-JP" altLang="en-US" sz="1000" dirty="0">
                <a:latin typeface="Yu Gothic" panose="020B0400000000000000" pitchFamily="34" charset="-128"/>
                <a:ea typeface="Yu Gothic" panose="020B0400000000000000" pitchFamily="34" charset="-128"/>
              </a:rPr>
              <a:t>　発行が取引前発行済み株の</a:t>
            </a:r>
            <a:r>
              <a:rPr lang="en-US" altLang="ja-JP" sz="1000" dirty="0">
                <a:latin typeface="Yu Gothic" panose="020B0400000000000000" pitchFamily="34" charset="-128"/>
                <a:ea typeface="Yu Gothic" panose="020B0400000000000000" pitchFamily="34" charset="-128"/>
              </a:rPr>
              <a:t>20</a:t>
            </a:r>
            <a:r>
              <a:rPr lang="ja-JP" altLang="en-US" sz="1000" dirty="0">
                <a:latin typeface="Yu Gothic" panose="020B0400000000000000" pitchFamily="34" charset="-128"/>
                <a:ea typeface="Yu Gothic" panose="020B0400000000000000" pitchFamily="34" charset="-128"/>
              </a:rPr>
              <a:t>％以上に等しく、帳簿又は市場価値のうち高いほうより低い価格による私募</a:t>
            </a:r>
            <a:endParaRPr lang="en-US" altLang="ja-JP" sz="1000" dirty="0">
              <a:latin typeface="Yu Gothic" panose="020B0400000000000000" pitchFamily="34" charset="-128"/>
              <a:ea typeface="Yu Gothic" panose="020B0400000000000000" pitchFamily="34" charset="-128"/>
            </a:endParaRPr>
          </a:p>
          <a:p>
            <a:pPr algn="l"/>
            <a:endParaRPr lang="en-US" sz="1000" dirty="0">
              <a:latin typeface="Wingdings 2" panose="05020102010507070707" pitchFamily="18" charset="2"/>
              <a:ea typeface="Yu Gothic" panose="020B0400000000000000" pitchFamily="34" charset="-128"/>
            </a:endParaRPr>
          </a:p>
        </p:txBody>
      </p:sp>
      <p:sp>
        <p:nvSpPr>
          <p:cNvPr id="5" name="TextBox 4">
            <a:extLst>
              <a:ext uri="{FF2B5EF4-FFF2-40B4-BE49-F238E27FC236}">
                <a16:creationId xmlns:a16="http://schemas.microsoft.com/office/drawing/2014/main" id="{43AB6491-4698-DFCB-D8F9-909A95056235}"/>
              </a:ext>
            </a:extLst>
          </p:cNvPr>
          <p:cNvSpPr txBox="1"/>
          <p:nvPr/>
        </p:nvSpPr>
        <p:spPr>
          <a:xfrm>
            <a:off x="490654" y="4073912"/>
            <a:ext cx="1208048" cy="341971"/>
          </a:xfrm>
          <a:prstGeom prst="rect">
            <a:avLst/>
          </a:prstGeom>
          <a:solidFill>
            <a:schemeClr val="bg1"/>
          </a:solidFill>
        </p:spPr>
        <p:txBody>
          <a:bodyPr wrap="square" lIns="0" tIns="0" rIns="0" bIns="0" rtlCol="0">
            <a:noAutofit/>
          </a:bodyPr>
          <a:lstStyle/>
          <a:p>
            <a:pPr algn="l"/>
            <a:r>
              <a:rPr lang="ja-JP" altLang="en-US" sz="1000" b="1" dirty="0">
                <a:latin typeface="Yu Gothic" panose="020B0400000000000000" pitchFamily="34" charset="-128"/>
                <a:ea typeface="Yu Gothic" panose="020B0400000000000000" pitchFamily="34" charset="-128"/>
              </a:rPr>
              <a:t>投票権</a:t>
            </a:r>
            <a:endParaRPr lang="en-US" sz="1000" b="1" dirty="0">
              <a:latin typeface="Yu Gothic" panose="020B0400000000000000" pitchFamily="34" charset="-128"/>
              <a:ea typeface="Yu Gothic" panose="020B0400000000000000" pitchFamily="34" charset="-128"/>
            </a:endParaRPr>
          </a:p>
        </p:txBody>
      </p:sp>
      <p:sp>
        <p:nvSpPr>
          <p:cNvPr id="6" name="TextBox 5">
            <a:extLst>
              <a:ext uri="{FF2B5EF4-FFF2-40B4-BE49-F238E27FC236}">
                <a16:creationId xmlns:a16="http://schemas.microsoft.com/office/drawing/2014/main" id="{2975565E-8295-E05A-25AD-381F2E5548FC}"/>
              </a:ext>
            </a:extLst>
          </p:cNvPr>
          <p:cNvSpPr txBox="1"/>
          <p:nvPr/>
        </p:nvSpPr>
        <p:spPr>
          <a:xfrm>
            <a:off x="2181922" y="4103649"/>
            <a:ext cx="4059044" cy="465877"/>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企業行動や発行は、既存株主の投票権を共通点のない状態で削減または制限してはならない。</a:t>
            </a:r>
            <a:endParaRPr lang="en-US" sz="1000" dirty="0">
              <a:latin typeface="Yu Gothic" panose="020B0400000000000000" pitchFamily="34" charset="-128"/>
              <a:ea typeface="Yu Gothic" panose="020B0400000000000000" pitchFamily="34" charset="-128"/>
            </a:endParaRPr>
          </a:p>
        </p:txBody>
      </p:sp>
      <p:sp>
        <p:nvSpPr>
          <p:cNvPr id="7" name="TextBox 6">
            <a:extLst>
              <a:ext uri="{FF2B5EF4-FFF2-40B4-BE49-F238E27FC236}">
                <a16:creationId xmlns:a16="http://schemas.microsoft.com/office/drawing/2014/main" id="{3680001E-917D-5EDD-E220-15587631E3DC}"/>
              </a:ext>
            </a:extLst>
          </p:cNvPr>
          <p:cNvSpPr txBox="1"/>
          <p:nvPr/>
        </p:nvSpPr>
        <p:spPr>
          <a:xfrm>
            <a:off x="1988634" y="4871227"/>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8" name="TextBox 7">
            <a:extLst>
              <a:ext uri="{FF2B5EF4-FFF2-40B4-BE49-F238E27FC236}">
                <a16:creationId xmlns:a16="http://schemas.microsoft.com/office/drawing/2014/main" id="{D2E7F12D-7EA9-EE10-2C9F-4E2CA6CCCA80}"/>
              </a:ext>
            </a:extLst>
          </p:cNvPr>
          <p:cNvSpPr txBox="1"/>
          <p:nvPr/>
        </p:nvSpPr>
        <p:spPr>
          <a:xfrm>
            <a:off x="971766" y="4880439"/>
            <a:ext cx="398469" cy="84617"/>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アンソニー</a:t>
            </a:r>
            <a:endParaRPr lang="en-US" sz="600" dirty="0">
              <a:latin typeface="Yu Gothic" panose="020B0400000000000000" pitchFamily="34" charset="-128"/>
              <a:ea typeface="Yu Gothic" panose="020B0400000000000000" pitchFamily="34" charset="-128"/>
            </a:endParaRPr>
          </a:p>
        </p:txBody>
      </p:sp>
      <p:sp>
        <p:nvSpPr>
          <p:cNvPr id="9" name="TextBox 8">
            <a:extLst>
              <a:ext uri="{FF2B5EF4-FFF2-40B4-BE49-F238E27FC236}">
                <a16:creationId xmlns:a16="http://schemas.microsoft.com/office/drawing/2014/main" id="{6A68B654-0E00-2DB5-967E-334E76568969}"/>
              </a:ext>
            </a:extLst>
          </p:cNvPr>
          <p:cNvSpPr txBox="1"/>
          <p:nvPr/>
        </p:nvSpPr>
        <p:spPr>
          <a:xfrm>
            <a:off x="7421943" y="4775234"/>
            <a:ext cx="812800" cy="173566"/>
          </a:xfrm>
          <a:prstGeom prst="rect">
            <a:avLst/>
          </a:prstGeom>
          <a:solidFill>
            <a:schemeClr val="bg1"/>
          </a:solidFill>
        </p:spPr>
        <p:txBody>
          <a:bodyPr wrap="square" lIns="0" tIns="0" rIns="0" bIns="0" rtlCol="0">
            <a:noAutofit/>
          </a:bodyPr>
          <a:lstStyle/>
          <a:p>
            <a:pPr algn="l"/>
            <a:r>
              <a:rPr lang="ja-JP" altLang="en-US" sz="1000" dirty="0">
                <a:solidFill>
                  <a:schemeClr val="accent5">
                    <a:lumMod val="75000"/>
                  </a:schemeClr>
                </a:solidFill>
                <a:latin typeface="Yu Gothic" panose="020B0400000000000000" pitchFamily="34" charset="-128"/>
                <a:ea typeface="Yu Gothic" panose="020B0400000000000000" pitchFamily="34" charset="-128"/>
              </a:rPr>
              <a:t>アンソニー</a:t>
            </a:r>
            <a:endParaRPr lang="en-US" sz="1000" dirty="0">
              <a:solidFill>
                <a:schemeClr val="accent5">
                  <a:lumMod val="75000"/>
                </a:schemeClr>
              </a:solidFill>
              <a:latin typeface="Yu Gothic" panose="020B0400000000000000" pitchFamily="34" charset="-128"/>
              <a:ea typeface="Yu Gothic" panose="020B0400000000000000" pitchFamily="34" charset="-128"/>
            </a:endParaRPr>
          </a:p>
        </p:txBody>
      </p:sp>
      <p:sp>
        <p:nvSpPr>
          <p:cNvPr id="10" name="TextBox 9">
            <a:extLst>
              <a:ext uri="{FF2B5EF4-FFF2-40B4-BE49-F238E27FC236}">
                <a16:creationId xmlns:a16="http://schemas.microsoft.com/office/drawing/2014/main" id="{6BD80F7B-5DD9-B39C-84A3-6245ECB45FFF}"/>
              </a:ext>
            </a:extLst>
          </p:cNvPr>
          <p:cNvSpPr txBox="1"/>
          <p:nvPr/>
        </p:nvSpPr>
        <p:spPr>
          <a:xfrm>
            <a:off x="7446435" y="4948800"/>
            <a:ext cx="1587498" cy="103040"/>
          </a:xfrm>
          <a:prstGeom prst="rect">
            <a:avLst/>
          </a:prstGeom>
          <a:solidFill>
            <a:schemeClr val="bg1"/>
          </a:solidFill>
        </p:spPr>
        <p:txBody>
          <a:bodyPr wrap="square" lIns="0" tIns="0" rIns="0" bIns="0" rtlCol="0">
            <a:noAutofit/>
          </a:bodyPr>
          <a:lstStyle/>
          <a:p>
            <a:pPr algn="l"/>
            <a:r>
              <a:rPr lang="ja-JP" altLang="en-US" sz="600" dirty="0">
                <a:solidFill>
                  <a:schemeClr val="accent5">
                    <a:lumMod val="75000"/>
                  </a:schemeClr>
                </a:solidFill>
                <a:latin typeface="Yu Gothic" panose="020B0400000000000000" pitchFamily="34" charset="-128"/>
                <a:ea typeface="Yu Gothic" panose="020B0400000000000000" pitchFamily="34" charset="-128"/>
              </a:rPr>
              <a:t>企業法法律事務所</a:t>
            </a:r>
            <a:endParaRPr lang="en-US" sz="600" dirty="0">
              <a:solidFill>
                <a:schemeClr val="accent5">
                  <a:lumMod val="75000"/>
                </a:schemeClr>
              </a:solidFill>
              <a:latin typeface="Yu Gothic" panose="020B0400000000000000" pitchFamily="34" charset="-128"/>
              <a:ea typeface="Yu Gothic" panose="020B0400000000000000" pitchFamily="34" charset="-128"/>
            </a:endParaRPr>
          </a:p>
        </p:txBody>
      </p:sp>
      <p:sp>
        <p:nvSpPr>
          <p:cNvPr id="11" name="Google Shape;205;p37">
            <a:extLst>
              <a:ext uri="{FF2B5EF4-FFF2-40B4-BE49-F238E27FC236}">
                <a16:creationId xmlns:a16="http://schemas.microsoft.com/office/drawing/2014/main" id="{9FD58D44-9680-7733-9939-51BC0CB11B5C}"/>
              </a:ext>
            </a:extLst>
          </p:cNvPr>
          <p:cNvSpPr txBox="1">
            <a:spLocks noGrp="1"/>
          </p:cNvSpPr>
          <p:nvPr>
            <p:ph type="title"/>
          </p:nvPr>
        </p:nvSpPr>
        <p:spPr>
          <a:xfrm>
            <a:off x="311150" y="115888"/>
            <a:ext cx="8521700" cy="573087"/>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ja-JP" altLang="en-US" dirty="0">
                <a:latin typeface="Yu Gothic" panose="020B0400000000000000" pitchFamily="34" charset="-128"/>
                <a:ea typeface="Yu Gothic" panose="020B0400000000000000" pitchFamily="34" charset="-128"/>
              </a:rPr>
              <a:t>質的及びガバナンスの基準</a:t>
            </a:r>
            <a:r>
              <a:rPr lang="ja-JP" altLang="en-US" sz="1400" dirty="0">
                <a:latin typeface="Yu Gothic" panose="020B0400000000000000" pitchFamily="34" charset="-128"/>
                <a:ea typeface="Yu Gothic" panose="020B0400000000000000" pitchFamily="34" charset="-128"/>
              </a:rPr>
              <a:t>　（続き）</a:t>
            </a:r>
            <a:endParaRPr dirty="0">
              <a:latin typeface="Yu Gothic" panose="020B0400000000000000" pitchFamily="34" charset="-128"/>
              <a:ea typeface="Yu Gothic" panose="020B0400000000000000" pitchFamily="34" charset="-128"/>
            </a:endParaRPr>
          </a:p>
        </p:txBody>
      </p:sp>
      <p:sp>
        <p:nvSpPr>
          <p:cNvPr id="12" name="Google Shape;214;p38">
            <a:extLst>
              <a:ext uri="{FF2B5EF4-FFF2-40B4-BE49-F238E27FC236}">
                <a16:creationId xmlns:a16="http://schemas.microsoft.com/office/drawing/2014/main" id="{7CB11F5D-8024-A5B2-4806-E18E35FCDAF8}"/>
              </a:ext>
            </a:extLst>
          </p:cNvPr>
          <p:cNvSpPr txBox="1">
            <a:spLocks noGrp="1"/>
          </p:cNvSpPr>
          <p:nvPr>
            <p:ph type="body" idx="1"/>
          </p:nvPr>
        </p:nvSpPr>
        <p:spPr>
          <a:xfrm>
            <a:off x="311150" y="574675"/>
            <a:ext cx="8521700" cy="661988"/>
          </a:xfrm>
          <a:prstGeom prst="rect">
            <a:avLst/>
          </a:prstGeom>
          <a:noFill/>
          <a:ln>
            <a:noFill/>
          </a:ln>
        </p:spPr>
        <p:txBody>
          <a:bodyPr spcFirstLastPara="1" wrap="square" lIns="91425" tIns="91425" rIns="91425" bIns="91425" anchor="t" anchorCtr="0">
            <a:noAutofit/>
          </a:bodyPr>
          <a:lstStyle/>
          <a:p>
            <a:pPr marL="0" marR="0" lvl="0" indent="0" algn="l" rtl="0">
              <a:lnSpc>
                <a:spcPct val="107000"/>
              </a:lnSpc>
              <a:spcBef>
                <a:spcPts val="0"/>
              </a:spcBef>
              <a:spcAft>
                <a:spcPts val="800"/>
              </a:spcAft>
              <a:buSzPts val="1800"/>
              <a:buNone/>
            </a:pPr>
            <a:r>
              <a:rPr lang="en" sz="1400" b="1" dirty="0">
                <a:latin typeface="Calibri"/>
                <a:ea typeface="Calibri"/>
                <a:cs typeface="Calibri"/>
                <a:sym typeface="Calibri"/>
              </a:rPr>
              <a:t>Nasdaq </a:t>
            </a:r>
            <a:r>
              <a:rPr lang="ja-JP" altLang="en-US" sz="1000" b="1" dirty="0">
                <a:latin typeface="Yu Gothic" panose="020B0400000000000000" pitchFamily="34" charset="-128"/>
                <a:ea typeface="Yu Gothic" panose="020B0400000000000000" pitchFamily="34" charset="-128"/>
                <a:cs typeface="Calibri"/>
                <a:sym typeface="Calibri"/>
              </a:rPr>
              <a:t>及び</a:t>
            </a:r>
            <a:r>
              <a:rPr lang="en" sz="1400" b="1" dirty="0">
                <a:latin typeface="Calibri"/>
                <a:ea typeface="Calibri"/>
                <a:cs typeface="Calibri"/>
                <a:sym typeface="Calibri"/>
              </a:rPr>
              <a:t> NYSE MKT</a:t>
            </a:r>
            <a:br>
              <a:rPr lang="en" sz="1400" dirty="0">
                <a:latin typeface="Calibri"/>
                <a:ea typeface="Calibri"/>
                <a:cs typeface="Calibri"/>
                <a:sym typeface="Calibri"/>
              </a:rPr>
            </a:br>
            <a:r>
              <a:rPr lang="ja-JP" altLang="en-US" sz="1400" dirty="0">
                <a:latin typeface="Calibri"/>
                <a:ea typeface="Calibri"/>
                <a:cs typeface="Calibri"/>
                <a:sym typeface="Calibri"/>
              </a:rPr>
              <a:t>企業は以下のコーポレートガバナンスの基準を満たさなければならない：</a:t>
            </a:r>
            <a:endParaRPr dirty="0"/>
          </a:p>
        </p:txBody>
      </p:sp>
      <p:sp>
        <p:nvSpPr>
          <p:cNvPr id="13" name="TextBox 12">
            <a:extLst>
              <a:ext uri="{FF2B5EF4-FFF2-40B4-BE49-F238E27FC236}">
                <a16:creationId xmlns:a16="http://schemas.microsoft.com/office/drawing/2014/main" id="{FF73B314-1325-0C1B-3300-481CB20A8ED0}"/>
              </a:ext>
            </a:extLst>
          </p:cNvPr>
          <p:cNvSpPr txBox="1"/>
          <p:nvPr/>
        </p:nvSpPr>
        <p:spPr>
          <a:xfrm>
            <a:off x="490654" y="1264139"/>
            <a:ext cx="1497980" cy="354921"/>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コーポレートガバナンスの条件</a:t>
            </a:r>
            <a:endParaRPr lang="en-US" sz="1000" dirty="0">
              <a:latin typeface="Yu Gothic" panose="020B0400000000000000" pitchFamily="34" charset="-128"/>
              <a:ea typeface="Yu Gothic" panose="020B0400000000000000" pitchFamily="34" charset="-128"/>
            </a:endParaRPr>
          </a:p>
        </p:txBody>
      </p:sp>
      <p:sp>
        <p:nvSpPr>
          <p:cNvPr id="15" name="TextBox 14">
            <a:extLst>
              <a:ext uri="{FF2B5EF4-FFF2-40B4-BE49-F238E27FC236}">
                <a16:creationId xmlns:a16="http://schemas.microsoft.com/office/drawing/2014/main" id="{DEC3BC4E-37CD-0102-7428-55E8BBD3D252}"/>
              </a:ext>
            </a:extLst>
          </p:cNvPr>
          <p:cNvSpPr txBox="1"/>
          <p:nvPr/>
        </p:nvSpPr>
        <p:spPr>
          <a:xfrm>
            <a:off x="2181922" y="1289534"/>
            <a:ext cx="848493" cy="329526"/>
          </a:xfrm>
          <a:prstGeom prst="rect">
            <a:avLst/>
          </a:prstGeom>
          <a:solidFill>
            <a:schemeClr val="bg1"/>
          </a:solidFill>
        </p:spPr>
        <p:txBody>
          <a:bodyPr wrap="square" lIns="0" tIns="0" rIns="0" bIns="0" rtlCol="0">
            <a:noAutofit/>
          </a:bodyPr>
          <a:lstStyle/>
          <a:p>
            <a:pPr algn="l"/>
            <a:r>
              <a:rPr lang="ja-JP" altLang="en-US" sz="1000" dirty="0">
                <a:latin typeface="Yu Gothic" panose="020B0400000000000000" pitchFamily="34" charset="-128"/>
                <a:ea typeface="Yu Gothic" panose="020B0400000000000000" pitchFamily="34" charset="-128"/>
              </a:rPr>
              <a:t>内容</a:t>
            </a:r>
            <a:endParaRPr lang="en-US" sz="1000" dirty="0">
              <a:latin typeface="Yu Gothic" panose="020B0400000000000000" pitchFamily="34" charset="-128"/>
              <a:ea typeface="Yu Gothic" panose="020B0400000000000000"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4"/>
          <p:cNvSpPr txBox="1">
            <a:spLocks noGrp="1"/>
          </p:cNvSpPr>
          <p:nvPr>
            <p:ph type="title"/>
          </p:nvPr>
        </p:nvSpPr>
        <p:spPr>
          <a:xfrm>
            <a:off x="311700" y="115574"/>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ja-JP" altLang="en-US" dirty="0">
                <a:latin typeface="Yu Gothic" panose="020B0400000000000000" pitchFamily="34" charset="-128"/>
                <a:ea typeface="Yu Gothic" panose="020B0400000000000000" pitchFamily="34" charset="-128"/>
              </a:rPr>
              <a:t>経験</a:t>
            </a:r>
            <a:endParaRPr dirty="0">
              <a:latin typeface="Yu Gothic" panose="020B0400000000000000" pitchFamily="34" charset="-128"/>
              <a:ea typeface="Yu Gothic" panose="020B0400000000000000" pitchFamily="34" charset="-128"/>
            </a:endParaRPr>
          </a:p>
        </p:txBody>
      </p:sp>
      <p:sp>
        <p:nvSpPr>
          <p:cNvPr id="96" name="Google Shape;96;p24"/>
          <p:cNvSpPr txBox="1">
            <a:spLocks noGrp="1"/>
          </p:cNvSpPr>
          <p:nvPr>
            <p:ph type="body" idx="1"/>
          </p:nvPr>
        </p:nvSpPr>
        <p:spPr>
          <a:xfrm>
            <a:off x="311700" y="863550"/>
            <a:ext cx="8520600" cy="1261085"/>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ja-JP" altLang="en-US" sz="1400" dirty="0">
                <a:latin typeface="Calibri"/>
                <a:ea typeface="Calibri"/>
                <a:cs typeface="Calibri"/>
                <a:sym typeface="Calibri"/>
              </a:rPr>
              <a:t>弊社の経験豊かな企業法・セキュリティ関連の弁護士が貴社を公開企業にし、資金調達を行いながら公開企業の条件を維持するお手伝いをします。</a:t>
            </a:r>
            <a:endParaRPr sz="1400" dirty="0"/>
          </a:p>
          <a:p>
            <a:pPr marL="114300" lvl="0" indent="0" algn="l" rtl="0">
              <a:lnSpc>
                <a:spcPct val="115000"/>
              </a:lnSpc>
              <a:spcBef>
                <a:spcPts val="0"/>
              </a:spcBef>
              <a:spcAft>
                <a:spcPts val="0"/>
              </a:spcAft>
              <a:buSzPts val="1800"/>
              <a:buNone/>
            </a:pPr>
            <a:endParaRPr sz="1400" dirty="0"/>
          </a:p>
          <a:p>
            <a:pPr marL="114300" lvl="0" indent="0" algn="l" rtl="0">
              <a:lnSpc>
                <a:spcPct val="115000"/>
              </a:lnSpc>
              <a:spcBef>
                <a:spcPts val="0"/>
              </a:spcBef>
              <a:spcAft>
                <a:spcPts val="0"/>
              </a:spcAft>
              <a:buSzPts val="1800"/>
              <a:buNone/>
            </a:pPr>
            <a:r>
              <a:rPr lang="ja-JP" altLang="en-US" sz="1400" dirty="0">
                <a:latin typeface="Calibri"/>
                <a:ea typeface="Calibri"/>
                <a:cs typeface="Calibri"/>
                <a:sym typeface="Calibri"/>
              </a:rPr>
              <a:t>最近のお取引の例は以下のとおりです：</a:t>
            </a:r>
            <a:endParaRPr sz="1400" b="1" dirty="0"/>
          </a:p>
        </p:txBody>
      </p:sp>
      <p:pic>
        <p:nvPicPr>
          <p:cNvPr id="97" name="Google Shape;97;p24" descr="A close-up of a card&#10;&#10;Description automatically generated"/>
          <p:cNvPicPr preferRelativeResize="0"/>
          <p:nvPr/>
        </p:nvPicPr>
        <p:blipFill rotWithShape="1">
          <a:blip r:embed="rId3">
            <a:alphaModFix/>
          </a:blip>
          <a:srcRect/>
          <a:stretch/>
        </p:blipFill>
        <p:spPr>
          <a:xfrm>
            <a:off x="413890" y="2173995"/>
            <a:ext cx="8469600" cy="1775170"/>
          </a:xfrm>
          <a:prstGeom prst="rect">
            <a:avLst/>
          </a:prstGeom>
          <a:noFill/>
          <a:ln>
            <a:noFill/>
          </a:ln>
        </p:spPr>
      </p:pic>
      <p:sp>
        <p:nvSpPr>
          <p:cNvPr id="2" name="TextBox 1">
            <a:extLst>
              <a:ext uri="{FF2B5EF4-FFF2-40B4-BE49-F238E27FC236}">
                <a16:creationId xmlns:a16="http://schemas.microsoft.com/office/drawing/2014/main" id="{BAE22826-D350-B578-818E-AD7EEC1C7706}"/>
              </a:ext>
            </a:extLst>
          </p:cNvPr>
          <p:cNvSpPr txBox="1"/>
          <p:nvPr/>
        </p:nvSpPr>
        <p:spPr>
          <a:xfrm>
            <a:off x="971766" y="2809717"/>
            <a:ext cx="637823" cy="95954"/>
          </a:xfrm>
          <a:prstGeom prst="rect">
            <a:avLst/>
          </a:prstGeom>
          <a:solidFill>
            <a:schemeClr val="bg1"/>
          </a:solidFill>
        </p:spPr>
        <p:txBody>
          <a:bodyPr wrap="square" lIns="0" tIns="0" rIns="0" bIns="0" rtlCol="0">
            <a:spAutoFit/>
          </a:bodyPr>
          <a:lstStyle/>
          <a:p>
            <a:r>
              <a:rPr lang="ja-JP" altLang="en-US" sz="600" dirty="0">
                <a:latin typeface="Yu Gothic" panose="020B0400000000000000" pitchFamily="34" charset="-128"/>
                <a:ea typeface="Yu Gothic" panose="020B0400000000000000" pitchFamily="34" charset="-128"/>
              </a:rPr>
              <a:t>テクノロジーズ</a:t>
            </a:r>
            <a:endParaRPr lang="en-US" sz="600" dirty="0">
              <a:latin typeface="Yu Gothic" panose="020B0400000000000000" pitchFamily="34" charset="-128"/>
              <a:ea typeface="Yu Gothic" panose="020B0400000000000000" pitchFamily="34" charset="-128"/>
            </a:endParaRPr>
          </a:p>
        </p:txBody>
      </p:sp>
      <p:sp>
        <p:nvSpPr>
          <p:cNvPr id="3" name="TextBox 2">
            <a:extLst>
              <a:ext uri="{FF2B5EF4-FFF2-40B4-BE49-F238E27FC236}">
                <a16:creationId xmlns:a16="http://schemas.microsoft.com/office/drawing/2014/main" id="{8EBC3F0E-F519-2CE8-836A-1382DA1546C8}"/>
              </a:ext>
            </a:extLst>
          </p:cNvPr>
          <p:cNvSpPr txBox="1"/>
          <p:nvPr/>
        </p:nvSpPr>
        <p:spPr>
          <a:xfrm>
            <a:off x="646288" y="3292733"/>
            <a:ext cx="993422" cy="95954"/>
          </a:xfrm>
          <a:prstGeom prst="rect">
            <a:avLst/>
          </a:prstGeom>
          <a:solidFill>
            <a:schemeClr val="bg1"/>
          </a:solidFill>
        </p:spPr>
        <p:txBody>
          <a:bodyPr wrap="square" lIns="0" tIns="0" rIns="0" bIns="0" rtlCol="0">
            <a:spAutoFit/>
          </a:bodyPr>
          <a:lstStyle/>
          <a:p>
            <a:pPr algn="l"/>
            <a:r>
              <a:rPr lang="ja-JP" altLang="en-US" sz="600" dirty="0"/>
              <a:t>　　</a:t>
            </a:r>
            <a:r>
              <a:rPr lang="ja-JP" altLang="en-US" sz="600" dirty="0">
                <a:latin typeface="Yu Gothic" panose="020B0400000000000000" pitchFamily="34" charset="-128"/>
                <a:ea typeface="Yu Gothic" panose="020B0400000000000000" pitchFamily="34" charset="-128"/>
              </a:rPr>
              <a:t>新規株式公開</a:t>
            </a:r>
            <a:r>
              <a:rPr lang="ja-JP" altLang="en-US" sz="600" dirty="0"/>
              <a:t>（</a:t>
            </a:r>
            <a:r>
              <a:rPr lang="en-US" altLang="ja-JP" sz="600" dirty="0"/>
              <a:t>ADRs)</a:t>
            </a:r>
            <a:endParaRPr lang="en-US" sz="600" dirty="0"/>
          </a:p>
        </p:txBody>
      </p:sp>
      <p:sp>
        <p:nvSpPr>
          <p:cNvPr id="4" name="TextBox 3">
            <a:extLst>
              <a:ext uri="{FF2B5EF4-FFF2-40B4-BE49-F238E27FC236}">
                <a16:creationId xmlns:a16="http://schemas.microsoft.com/office/drawing/2014/main" id="{0AFFA260-6924-611B-2A44-52910EE26824}"/>
              </a:ext>
            </a:extLst>
          </p:cNvPr>
          <p:cNvSpPr txBox="1"/>
          <p:nvPr/>
        </p:nvSpPr>
        <p:spPr>
          <a:xfrm>
            <a:off x="701321" y="3403675"/>
            <a:ext cx="883355" cy="92333"/>
          </a:xfrm>
          <a:prstGeom prst="rect">
            <a:avLst/>
          </a:prstGeom>
          <a:solidFill>
            <a:schemeClr val="bg1"/>
          </a:solidFill>
        </p:spPr>
        <p:txBody>
          <a:bodyPr wrap="square" lIns="0" tIns="0" rIns="0" bIns="0" rtlCol="0">
            <a:spAutoFit/>
          </a:bodyPr>
          <a:lstStyle/>
          <a:p>
            <a:pPr algn="l"/>
            <a:r>
              <a:rPr lang="ja-JP" altLang="en-US" sz="600" dirty="0"/>
              <a:t>　</a:t>
            </a:r>
            <a:r>
              <a:rPr lang="ja-JP" altLang="en-US" sz="600" dirty="0">
                <a:latin typeface="Yu Gothic" panose="020B0400000000000000" pitchFamily="34" charset="-128"/>
                <a:ea typeface="Yu Gothic" panose="020B0400000000000000" pitchFamily="34" charset="-128"/>
              </a:rPr>
              <a:t>　及び</a:t>
            </a:r>
            <a:r>
              <a:rPr lang="en-US" altLang="ja-JP" sz="600" dirty="0">
                <a:latin typeface="Yu Gothic" panose="020B0400000000000000" pitchFamily="34" charset="-128"/>
                <a:ea typeface="Yu Gothic" panose="020B0400000000000000" pitchFamily="34" charset="-128"/>
              </a:rPr>
              <a:t>Nasdaq</a:t>
            </a:r>
            <a:r>
              <a:rPr lang="ja-JP" altLang="en-US" sz="600" dirty="0">
                <a:latin typeface="Yu Gothic" panose="020B0400000000000000" pitchFamily="34" charset="-128"/>
                <a:ea typeface="Yu Gothic" panose="020B0400000000000000" pitchFamily="34" charset="-128"/>
              </a:rPr>
              <a:t>上場</a:t>
            </a:r>
            <a:endParaRPr lang="en-US" sz="600" dirty="0">
              <a:latin typeface="Yu Gothic" panose="020B0400000000000000" pitchFamily="34" charset="-128"/>
              <a:ea typeface="Yu Gothic" panose="020B0400000000000000" pitchFamily="34" charset="-128"/>
            </a:endParaRPr>
          </a:p>
        </p:txBody>
      </p:sp>
      <p:sp>
        <p:nvSpPr>
          <p:cNvPr id="5" name="TextBox 4">
            <a:extLst>
              <a:ext uri="{FF2B5EF4-FFF2-40B4-BE49-F238E27FC236}">
                <a16:creationId xmlns:a16="http://schemas.microsoft.com/office/drawing/2014/main" id="{D254D4FD-A139-0932-A1DB-7D5EBC47AB67}"/>
              </a:ext>
            </a:extLst>
          </p:cNvPr>
          <p:cNvSpPr txBox="1"/>
          <p:nvPr/>
        </p:nvSpPr>
        <p:spPr>
          <a:xfrm>
            <a:off x="838200" y="3603975"/>
            <a:ext cx="691444" cy="92333"/>
          </a:xfrm>
          <a:prstGeom prst="rect">
            <a:avLst/>
          </a:prstGeom>
          <a:solidFill>
            <a:schemeClr val="bg1"/>
          </a:solidFill>
        </p:spPr>
        <p:txBody>
          <a:bodyPr wrap="square" lIns="0" tIns="0" rIns="0" bIns="0" rtlCol="0">
            <a:spAutoFit/>
          </a:bodyPr>
          <a:lstStyle/>
          <a:p>
            <a:pPr algn="l"/>
            <a:r>
              <a:rPr lang="ja-JP" altLang="en-US" sz="600" dirty="0">
                <a:latin typeface="Yu Gothic" panose="020B0400000000000000" pitchFamily="34" charset="-128"/>
                <a:ea typeface="Yu Gothic" panose="020B0400000000000000" pitchFamily="34" charset="-128"/>
              </a:rPr>
              <a:t>発行者側弁護士</a:t>
            </a:r>
            <a:endParaRPr lang="en-US" sz="600" dirty="0">
              <a:latin typeface="Yu Gothic" panose="020B0400000000000000" pitchFamily="34" charset="-128"/>
              <a:ea typeface="Yu Gothic" panose="020B0400000000000000" pitchFamily="34" charset="-128"/>
            </a:endParaRPr>
          </a:p>
        </p:txBody>
      </p:sp>
      <p:sp>
        <p:nvSpPr>
          <p:cNvPr id="6" name="TextBox 5">
            <a:extLst>
              <a:ext uri="{FF2B5EF4-FFF2-40B4-BE49-F238E27FC236}">
                <a16:creationId xmlns:a16="http://schemas.microsoft.com/office/drawing/2014/main" id="{5CD9BD84-95A1-2475-CF0B-A9C416C11F41}"/>
              </a:ext>
            </a:extLst>
          </p:cNvPr>
          <p:cNvSpPr txBox="1"/>
          <p:nvPr/>
        </p:nvSpPr>
        <p:spPr>
          <a:xfrm>
            <a:off x="1964931" y="2804514"/>
            <a:ext cx="1157111" cy="92333"/>
          </a:xfrm>
          <a:prstGeom prst="rect">
            <a:avLst/>
          </a:prstGeom>
          <a:solidFill>
            <a:schemeClr val="bg1"/>
          </a:solidFill>
        </p:spPr>
        <p:txBody>
          <a:bodyPr wrap="square" lIns="0" tIns="0" rIns="0" bIns="0" rtlCol="0">
            <a:spAutoFit/>
          </a:bodyPr>
          <a:lstStyle/>
          <a:p>
            <a:pPr algn="l"/>
            <a:r>
              <a:rPr lang="ja-JP" altLang="en-US" sz="600" dirty="0">
                <a:latin typeface="Yu Gothic" panose="020B0400000000000000" pitchFamily="34" charset="-128"/>
                <a:ea typeface="Yu Gothic" panose="020B0400000000000000" pitchFamily="34" charset="-128"/>
              </a:rPr>
              <a:t>ハートコア・エンタープライゼス</a:t>
            </a:r>
            <a:endParaRPr lang="en-US" sz="600" dirty="0">
              <a:latin typeface="Yu Gothic" panose="020B0400000000000000" pitchFamily="34" charset="-128"/>
              <a:ea typeface="Yu Gothic" panose="020B0400000000000000" pitchFamily="34" charset="-128"/>
            </a:endParaRPr>
          </a:p>
        </p:txBody>
      </p:sp>
      <p:sp>
        <p:nvSpPr>
          <p:cNvPr id="7" name="TextBox 6">
            <a:extLst>
              <a:ext uri="{FF2B5EF4-FFF2-40B4-BE49-F238E27FC236}">
                <a16:creationId xmlns:a16="http://schemas.microsoft.com/office/drawing/2014/main" id="{2F935CFB-793F-CD9E-A41A-B2949D0C445F}"/>
              </a:ext>
            </a:extLst>
          </p:cNvPr>
          <p:cNvSpPr txBox="1"/>
          <p:nvPr/>
        </p:nvSpPr>
        <p:spPr>
          <a:xfrm>
            <a:off x="2085620" y="3198965"/>
            <a:ext cx="934155" cy="184666"/>
          </a:xfrm>
          <a:prstGeom prst="rect">
            <a:avLst/>
          </a:prstGeom>
          <a:solidFill>
            <a:schemeClr val="bg1"/>
          </a:solidFill>
        </p:spPr>
        <p:txBody>
          <a:bodyPr wrap="square" lIns="0" tIns="0" rIns="0" bIns="0" rtlCol="0">
            <a:spAutoFit/>
          </a:bodyPr>
          <a:lstStyle/>
          <a:p>
            <a:pPr algn="l"/>
            <a:r>
              <a:rPr lang="ja-JP" altLang="en-US" sz="600" dirty="0"/>
              <a:t>　　</a:t>
            </a:r>
            <a:r>
              <a:rPr lang="ja-JP" altLang="en-US" sz="600" dirty="0">
                <a:latin typeface="Yu Gothic" panose="020B0400000000000000" pitchFamily="34" charset="-128"/>
                <a:ea typeface="Yu Gothic" panose="020B0400000000000000" pitchFamily="34" charset="-128"/>
              </a:rPr>
              <a:t>新規株式公開及び</a:t>
            </a:r>
            <a:endParaRPr lang="en-US" altLang="ja-JP" sz="600" dirty="0">
              <a:latin typeface="Yu Gothic" panose="020B0400000000000000" pitchFamily="34" charset="-128"/>
              <a:ea typeface="Yu Gothic" panose="020B0400000000000000" pitchFamily="34" charset="-128"/>
            </a:endParaRPr>
          </a:p>
          <a:p>
            <a:pPr algn="l"/>
            <a:r>
              <a:rPr lang="ja-JP" altLang="en-US" sz="600" dirty="0"/>
              <a:t>　　</a:t>
            </a:r>
            <a:r>
              <a:rPr lang="ja-JP" altLang="en-US" sz="600" dirty="0">
                <a:latin typeface="Yu Gothic" panose="020B0400000000000000" pitchFamily="34" charset="-128"/>
                <a:ea typeface="Yu Gothic" panose="020B0400000000000000" pitchFamily="34" charset="-128"/>
              </a:rPr>
              <a:t>　</a:t>
            </a:r>
            <a:r>
              <a:rPr lang="en-US" altLang="ja-JP" sz="600" dirty="0">
                <a:latin typeface="Yu Gothic" panose="020B0400000000000000" pitchFamily="34" charset="-128"/>
                <a:ea typeface="Yu Gothic" panose="020B0400000000000000" pitchFamily="34" charset="-128"/>
              </a:rPr>
              <a:t>Nasdaq</a:t>
            </a:r>
            <a:r>
              <a:rPr lang="ja-JP" altLang="en-US" sz="600" dirty="0">
                <a:latin typeface="Yu Gothic" panose="020B0400000000000000" pitchFamily="34" charset="-128"/>
                <a:ea typeface="Yu Gothic" panose="020B0400000000000000" pitchFamily="34" charset="-128"/>
              </a:rPr>
              <a:t>上場</a:t>
            </a:r>
            <a:endParaRPr lang="en-US" sz="600" dirty="0">
              <a:latin typeface="Yu Gothic" panose="020B0400000000000000" pitchFamily="34" charset="-128"/>
              <a:ea typeface="Yu Gothic" panose="020B0400000000000000" pitchFamily="34" charset="-128"/>
            </a:endParaRPr>
          </a:p>
        </p:txBody>
      </p:sp>
      <p:sp>
        <p:nvSpPr>
          <p:cNvPr id="8" name="TextBox 7">
            <a:extLst>
              <a:ext uri="{FF2B5EF4-FFF2-40B4-BE49-F238E27FC236}">
                <a16:creationId xmlns:a16="http://schemas.microsoft.com/office/drawing/2014/main" id="{4DDB4224-105B-3CE0-0E39-7BAE56B1D891}"/>
              </a:ext>
            </a:extLst>
          </p:cNvPr>
          <p:cNvSpPr txBox="1"/>
          <p:nvPr/>
        </p:nvSpPr>
        <p:spPr>
          <a:xfrm>
            <a:off x="3492904" y="3296820"/>
            <a:ext cx="883355" cy="184666"/>
          </a:xfrm>
          <a:prstGeom prst="rect">
            <a:avLst/>
          </a:prstGeom>
          <a:solidFill>
            <a:schemeClr val="bg1"/>
          </a:solidFill>
        </p:spPr>
        <p:txBody>
          <a:bodyPr wrap="square" lIns="0" tIns="0" rIns="0" bIns="0" rtlCol="0">
            <a:spAutoFit/>
          </a:bodyPr>
          <a:lstStyle/>
          <a:p>
            <a:pPr algn="l"/>
            <a:r>
              <a:rPr lang="ja-JP" altLang="en-US" sz="600" dirty="0"/>
              <a:t>　　</a:t>
            </a:r>
            <a:r>
              <a:rPr lang="ja-JP" altLang="en-US" sz="600" dirty="0">
                <a:latin typeface="Yu Gothic" panose="020B0400000000000000" pitchFamily="34" charset="-128"/>
                <a:ea typeface="Yu Gothic" panose="020B0400000000000000" pitchFamily="34" charset="-128"/>
              </a:rPr>
              <a:t>新規株式公開及び</a:t>
            </a:r>
            <a:endParaRPr lang="en-US" altLang="ja-JP" sz="600" dirty="0">
              <a:latin typeface="Yu Gothic" panose="020B0400000000000000" pitchFamily="34" charset="-128"/>
              <a:ea typeface="Yu Gothic" panose="020B0400000000000000" pitchFamily="34" charset="-128"/>
            </a:endParaRPr>
          </a:p>
          <a:p>
            <a:pPr algn="l"/>
            <a:r>
              <a:rPr lang="ja-JP" altLang="en-US" sz="600" dirty="0"/>
              <a:t>　　</a:t>
            </a:r>
            <a:r>
              <a:rPr lang="ja-JP" altLang="en-US" sz="600" dirty="0">
                <a:latin typeface="Yu Gothic" panose="020B0400000000000000" pitchFamily="34" charset="-128"/>
                <a:ea typeface="Yu Gothic" panose="020B0400000000000000" pitchFamily="34" charset="-128"/>
              </a:rPr>
              <a:t>　</a:t>
            </a:r>
            <a:r>
              <a:rPr lang="en-US" altLang="ja-JP" sz="600" dirty="0">
                <a:latin typeface="Yu Gothic" panose="020B0400000000000000" pitchFamily="34" charset="-128"/>
                <a:ea typeface="Yu Gothic" panose="020B0400000000000000" pitchFamily="34" charset="-128"/>
              </a:rPr>
              <a:t>Nasdaq</a:t>
            </a:r>
            <a:r>
              <a:rPr lang="ja-JP" altLang="en-US" sz="600" dirty="0">
                <a:latin typeface="Yu Gothic" panose="020B0400000000000000" pitchFamily="34" charset="-128"/>
                <a:ea typeface="Yu Gothic" panose="020B0400000000000000" pitchFamily="34" charset="-128"/>
              </a:rPr>
              <a:t>上場</a:t>
            </a:r>
            <a:endParaRPr lang="en-US" sz="600" dirty="0">
              <a:latin typeface="Yu Gothic" panose="020B0400000000000000" pitchFamily="34" charset="-128"/>
              <a:ea typeface="Yu Gothic" panose="020B0400000000000000" pitchFamily="34" charset="-128"/>
            </a:endParaRPr>
          </a:p>
        </p:txBody>
      </p:sp>
      <p:sp>
        <p:nvSpPr>
          <p:cNvPr id="9" name="TextBox 8">
            <a:extLst>
              <a:ext uri="{FF2B5EF4-FFF2-40B4-BE49-F238E27FC236}">
                <a16:creationId xmlns:a16="http://schemas.microsoft.com/office/drawing/2014/main" id="{3AD44ABE-725D-786D-8BA6-2A70BD467D4B}"/>
              </a:ext>
            </a:extLst>
          </p:cNvPr>
          <p:cNvSpPr txBox="1"/>
          <p:nvPr/>
        </p:nvSpPr>
        <p:spPr>
          <a:xfrm>
            <a:off x="4857853" y="3259888"/>
            <a:ext cx="934155" cy="222679"/>
          </a:xfrm>
          <a:prstGeom prst="rect">
            <a:avLst/>
          </a:prstGeom>
          <a:solidFill>
            <a:schemeClr val="bg1"/>
          </a:solidFill>
        </p:spPr>
        <p:txBody>
          <a:bodyPr wrap="square" lIns="0" tIns="0" rIns="0" bIns="0" rtlCol="0">
            <a:noAutofit/>
          </a:bodyPr>
          <a:lstStyle/>
          <a:p>
            <a:pPr algn="l"/>
            <a:r>
              <a:rPr lang="ja-JP" altLang="en-US" sz="600" dirty="0"/>
              <a:t>　　</a:t>
            </a:r>
            <a:r>
              <a:rPr lang="ja-JP" altLang="en-US" sz="600" dirty="0">
                <a:latin typeface="Yu Gothic" panose="020B0400000000000000" pitchFamily="34" charset="-128"/>
                <a:ea typeface="Yu Gothic" panose="020B0400000000000000" pitchFamily="34" charset="-128"/>
              </a:rPr>
              <a:t>新規株式公開及び</a:t>
            </a:r>
            <a:endParaRPr lang="en-US" altLang="ja-JP" sz="600" dirty="0">
              <a:latin typeface="Yu Gothic" panose="020B0400000000000000" pitchFamily="34" charset="-128"/>
              <a:ea typeface="Yu Gothic" panose="020B0400000000000000" pitchFamily="34" charset="-128"/>
            </a:endParaRPr>
          </a:p>
          <a:p>
            <a:pPr algn="l"/>
            <a:r>
              <a:rPr lang="ja-JP" altLang="en-US" sz="600" dirty="0"/>
              <a:t>　</a:t>
            </a:r>
            <a:r>
              <a:rPr lang="en-US" altLang="ja-JP" sz="600" dirty="0">
                <a:latin typeface="Yu Gothic" panose="020B0400000000000000" pitchFamily="34" charset="-128"/>
                <a:ea typeface="Yu Gothic" panose="020B0400000000000000" pitchFamily="34" charset="-128"/>
              </a:rPr>
              <a:t>NYSE</a:t>
            </a:r>
            <a:r>
              <a:rPr lang="ja-JP" altLang="en-US" sz="600" dirty="0">
                <a:latin typeface="Yu Gothic" panose="020B0400000000000000" pitchFamily="34" charset="-128"/>
                <a:ea typeface="Yu Gothic" panose="020B0400000000000000" pitchFamily="34" charset="-128"/>
              </a:rPr>
              <a:t>アメリカン上場</a:t>
            </a:r>
            <a:endParaRPr lang="en-US" sz="600" dirty="0">
              <a:latin typeface="Yu Gothic" panose="020B0400000000000000" pitchFamily="34" charset="-128"/>
              <a:ea typeface="Yu Gothic" panose="020B0400000000000000" pitchFamily="34" charset="-128"/>
            </a:endParaRPr>
          </a:p>
        </p:txBody>
      </p:sp>
      <p:sp>
        <p:nvSpPr>
          <p:cNvPr id="10" name="TextBox 9">
            <a:extLst>
              <a:ext uri="{FF2B5EF4-FFF2-40B4-BE49-F238E27FC236}">
                <a16:creationId xmlns:a16="http://schemas.microsoft.com/office/drawing/2014/main" id="{049426DB-B68F-0BD7-B77A-2E96F49A419C}"/>
              </a:ext>
            </a:extLst>
          </p:cNvPr>
          <p:cNvSpPr txBox="1"/>
          <p:nvPr/>
        </p:nvSpPr>
        <p:spPr>
          <a:xfrm>
            <a:off x="3633956" y="2803726"/>
            <a:ext cx="544689" cy="92333"/>
          </a:xfrm>
          <a:prstGeom prst="rect">
            <a:avLst/>
          </a:prstGeom>
          <a:solidFill>
            <a:schemeClr val="bg1"/>
          </a:solidFill>
        </p:spPr>
        <p:txBody>
          <a:bodyPr wrap="square" lIns="0" tIns="0" rIns="0" bIns="0" rtlCol="0">
            <a:spAutoFit/>
          </a:bodyPr>
          <a:lstStyle/>
          <a:p>
            <a:pPr algn="l"/>
            <a:r>
              <a:rPr lang="ja-JP" altLang="en-US" sz="600" dirty="0">
                <a:latin typeface="Yu Gothic" panose="020B0400000000000000" pitchFamily="34" charset="-128"/>
                <a:ea typeface="Yu Gothic" panose="020B0400000000000000" pitchFamily="34" charset="-128"/>
              </a:rPr>
              <a:t>アワーループ</a:t>
            </a:r>
            <a:endParaRPr lang="en-US" sz="600" dirty="0">
              <a:latin typeface="Yu Gothic" panose="020B0400000000000000" pitchFamily="34" charset="-128"/>
              <a:ea typeface="Yu Gothic" panose="020B0400000000000000" pitchFamily="34" charset="-128"/>
            </a:endParaRPr>
          </a:p>
        </p:txBody>
      </p:sp>
      <p:sp>
        <p:nvSpPr>
          <p:cNvPr id="11" name="TextBox 10">
            <a:extLst>
              <a:ext uri="{FF2B5EF4-FFF2-40B4-BE49-F238E27FC236}">
                <a16:creationId xmlns:a16="http://schemas.microsoft.com/office/drawing/2014/main" id="{D2174735-D5DA-119F-3C13-1B5DC126A87C}"/>
              </a:ext>
            </a:extLst>
          </p:cNvPr>
          <p:cNvSpPr txBox="1"/>
          <p:nvPr/>
        </p:nvSpPr>
        <p:spPr>
          <a:xfrm>
            <a:off x="4967111" y="2796822"/>
            <a:ext cx="838200" cy="92333"/>
          </a:xfrm>
          <a:prstGeom prst="rect">
            <a:avLst/>
          </a:prstGeom>
          <a:solidFill>
            <a:schemeClr val="bg1"/>
          </a:solidFill>
        </p:spPr>
        <p:txBody>
          <a:bodyPr wrap="square" lIns="0" tIns="0" rIns="0" bIns="0" rtlCol="0">
            <a:spAutoFit/>
          </a:bodyPr>
          <a:lstStyle/>
          <a:p>
            <a:pPr algn="l"/>
            <a:r>
              <a:rPr lang="ja-JP" altLang="en-US" sz="600" dirty="0">
                <a:latin typeface="Yu Gothic" panose="020B0400000000000000" pitchFamily="34" charset="-128"/>
                <a:ea typeface="Yu Gothic" panose="020B0400000000000000" pitchFamily="34" charset="-128"/>
              </a:rPr>
              <a:t>トリオ・ペトローリアム</a:t>
            </a:r>
            <a:endParaRPr lang="en-US" sz="600" dirty="0">
              <a:latin typeface="Yu Gothic" panose="020B0400000000000000" pitchFamily="34" charset="-128"/>
              <a:ea typeface="Yu Gothic" panose="020B0400000000000000" pitchFamily="34" charset="-128"/>
            </a:endParaRPr>
          </a:p>
        </p:txBody>
      </p:sp>
      <p:sp>
        <p:nvSpPr>
          <p:cNvPr id="14" name="TextBox 13">
            <a:extLst>
              <a:ext uri="{FF2B5EF4-FFF2-40B4-BE49-F238E27FC236}">
                <a16:creationId xmlns:a16="http://schemas.microsoft.com/office/drawing/2014/main" id="{11191B53-21F2-21CF-5F99-7A4F32EE13F9}"/>
              </a:ext>
            </a:extLst>
          </p:cNvPr>
          <p:cNvSpPr txBox="1"/>
          <p:nvPr/>
        </p:nvSpPr>
        <p:spPr>
          <a:xfrm>
            <a:off x="2229556" y="3496427"/>
            <a:ext cx="660400" cy="92333"/>
          </a:xfrm>
          <a:prstGeom prst="rect">
            <a:avLst/>
          </a:prstGeom>
          <a:solidFill>
            <a:schemeClr val="bg1"/>
          </a:solidFill>
        </p:spPr>
        <p:txBody>
          <a:bodyPr wrap="square" lIns="0" tIns="0" rIns="0" bIns="0" rtlCol="0">
            <a:spAutoFit/>
          </a:bodyPr>
          <a:lstStyle/>
          <a:p>
            <a:pPr algn="l"/>
            <a:r>
              <a:rPr lang="ja-JP" altLang="en-US" sz="600" dirty="0">
                <a:latin typeface="Yu Gothic" panose="020B0400000000000000" pitchFamily="34" charset="-128"/>
                <a:ea typeface="Yu Gothic" panose="020B0400000000000000" pitchFamily="34" charset="-128"/>
              </a:rPr>
              <a:t>発行者側弁護士</a:t>
            </a:r>
            <a:endParaRPr lang="en-US" sz="600" dirty="0">
              <a:latin typeface="Yu Gothic" panose="020B0400000000000000" pitchFamily="34" charset="-128"/>
              <a:ea typeface="Yu Gothic" panose="020B0400000000000000" pitchFamily="34" charset="-128"/>
            </a:endParaRPr>
          </a:p>
        </p:txBody>
      </p:sp>
      <p:sp>
        <p:nvSpPr>
          <p:cNvPr id="15" name="TextBox 14">
            <a:extLst>
              <a:ext uri="{FF2B5EF4-FFF2-40B4-BE49-F238E27FC236}">
                <a16:creationId xmlns:a16="http://schemas.microsoft.com/office/drawing/2014/main" id="{DA2A829D-DD07-6AEC-C852-C4A9AA1240F3}"/>
              </a:ext>
            </a:extLst>
          </p:cNvPr>
          <p:cNvSpPr txBox="1"/>
          <p:nvPr/>
        </p:nvSpPr>
        <p:spPr>
          <a:xfrm>
            <a:off x="3578578" y="3611336"/>
            <a:ext cx="657578" cy="92333"/>
          </a:xfrm>
          <a:prstGeom prst="rect">
            <a:avLst/>
          </a:prstGeom>
          <a:solidFill>
            <a:schemeClr val="bg1"/>
          </a:solidFill>
        </p:spPr>
        <p:txBody>
          <a:bodyPr wrap="square" lIns="0" tIns="0" rIns="0" bIns="0" rtlCol="0">
            <a:spAutoFit/>
          </a:bodyPr>
          <a:lstStyle/>
          <a:p>
            <a:pPr algn="l"/>
            <a:r>
              <a:rPr lang="ja-JP" altLang="en-US" sz="600" dirty="0">
                <a:latin typeface="Yu Gothic" panose="020B0400000000000000" pitchFamily="34" charset="-128"/>
                <a:ea typeface="Yu Gothic" panose="020B0400000000000000" pitchFamily="34" charset="-128"/>
              </a:rPr>
              <a:t>発行者側弁護士</a:t>
            </a:r>
            <a:endParaRPr lang="en-US" sz="600" dirty="0">
              <a:latin typeface="Yu Gothic" panose="020B0400000000000000" pitchFamily="34" charset="-128"/>
              <a:ea typeface="Yu Gothic" panose="020B0400000000000000" pitchFamily="34" charset="-128"/>
            </a:endParaRPr>
          </a:p>
        </p:txBody>
      </p:sp>
      <p:sp>
        <p:nvSpPr>
          <p:cNvPr id="16" name="TextBox 15">
            <a:extLst>
              <a:ext uri="{FF2B5EF4-FFF2-40B4-BE49-F238E27FC236}">
                <a16:creationId xmlns:a16="http://schemas.microsoft.com/office/drawing/2014/main" id="{CFDD54BA-F722-7FA6-49B3-382C68C77D59}"/>
              </a:ext>
            </a:extLst>
          </p:cNvPr>
          <p:cNvSpPr txBox="1"/>
          <p:nvPr/>
        </p:nvSpPr>
        <p:spPr>
          <a:xfrm>
            <a:off x="4883857" y="3611336"/>
            <a:ext cx="934155" cy="92333"/>
          </a:xfrm>
          <a:prstGeom prst="rect">
            <a:avLst/>
          </a:prstGeom>
          <a:solidFill>
            <a:schemeClr val="bg1"/>
          </a:solidFill>
        </p:spPr>
        <p:txBody>
          <a:bodyPr wrap="square" lIns="0" tIns="0" rIns="0" bIns="0" rtlCol="0">
            <a:spAutoFit/>
          </a:bodyPr>
          <a:lstStyle/>
          <a:p>
            <a:pPr algn="l"/>
            <a:r>
              <a:rPr lang="ja-JP" altLang="en-US" sz="600" dirty="0"/>
              <a:t>　　　</a:t>
            </a:r>
            <a:r>
              <a:rPr lang="ja-JP" altLang="en-US" sz="600" dirty="0">
                <a:latin typeface="Yu Gothic" panose="020B0400000000000000" pitchFamily="34" charset="-128"/>
                <a:ea typeface="Yu Gothic" panose="020B0400000000000000" pitchFamily="34" charset="-128"/>
              </a:rPr>
              <a:t>引受人側弁護士</a:t>
            </a:r>
            <a:endParaRPr lang="en-US" sz="600" dirty="0">
              <a:latin typeface="Yu Gothic" panose="020B0400000000000000" pitchFamily="34" charset="-128"/>
              <a:ea typeface="Yu Gothic" panose="020B0400000000000000" pitchFamily="34" charset="-128"/>
            </a:endParaRPr>
          </a:p>
        </p:txBody>
      </p:sp>
      <p:sp>
        <p:nvSpPr>
          <p:cNvPr id="17" name="TextBox 16">
            <a:extLst>
              <a:ext uri="{FF2B5EF4-FFF2-40B4-BE49-F238E27FC236}">
                <a16:creationId xmlns:a16="http://schemas.microsoft.com/office/drawing/2014/main" id="{3BFC48B0-5A09-FEEF-B290-B4E10C40598C}"/>
              </a:ext>
            </a:extLst>
          </p:cNvPr>
          <p:cNvSpPr txBox="1"/>
          <p:nvPr/>
        </p:nvSpPr>
        <p:spPr>
          <a:xfrm>
            <a:off x="6279440" y="2818418"/>
            <a:ext cx="955532" cy="112887"/>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リライアンス・グローバル</a:t>
            </a:r>
            <a:endParaRPr lang="en-US" sz="600" dirty="0">
              <a:latin typeface="Yu Gothic" panose="020B0400000000000000" pitchFamily="34" charset="-128"/>
              <a:ea typeface="Yu Gothic" panose="020B0400000000000000" pitchFamily="34" charset="-128"/>
            </a:endParaRPr>
          </a:p>
        </p:txBody>
      </p:sp>
      <p:sp>
        <p:nvSpPr>
          <p:cNvPr id="18" name="TextBox 17">
            <a:extLst>
              <a:ext uri="{FF2B5EF4-FFF2-40B4-BE49-F238E27FC236}">
                <a16:creationId xmlns:a16="http://schemas.microsoft.com/office/drawing/2014/main" id="{CDB7EC6D-A9CF-8D36-B92A-3DA26FAA9C65}"/>
              </a:ext>
            </a:extLst>
          </p:cNvPr>
          <p:cNvSpPr txBox="1"/>
          <p:nvPr/>
        </p:nvSpPr>
        <p:spPr>
          <a:xfrm>
            <a:off x="6144221" y="3292733"/>
            <a:ext cx="1116387" cy="144314"/>
          </a:xfrm>
          <a:prstGeom prst="rect">
            <a:avLst/>
          </a:prstGeom>
          <a:solidFill>
            <a:schemeClr val="bg1"/>
          </a:solidFill>
        </p:spPr>
        <p:txBody>
          <a:bodyPr wrap="square" lIns="0" tIns="0" rIns="0" bIns="0" rtlCol="0">
            <a:noAutofit/>
          </a:bodyPr>
          <a:lstStyle/>
          <a:p>
            <a:pPr algn="l"/>
            <a:r>
              <a:rPr lang="en-US" altLang="ja-JP" sz="600" dirty="0">
                <a:latin typeface="Yu Gothic" panose="020B0400000000000000" pitchFamily="34" charset="-128"/>
                <a:ea typeface="Yu Gothic" panose="020B0400000000000000" pitchFamily="34" charset="-128"/>
              </a:rPr>
              <a:t>PIPE </a:t>
            </a:r>
            <a:r>
              <a:rPr lang="ja-JP" altLang="en-US" sz="600" dirty="0">
                <a:latin typeface="Yu Gothic" panose="020B0400000000000000" pitchFamily="34" charset="-128"/>
                <a:ea typeface="Yu Gothic" panose="020B0400000000000000" pitchFamily="34" charset="-128"/>
              </a:rPr>
              <a:t>オファリング（市場価格）</a:t>
            </a:r>
            <a:endParaRPr lang="en-US" sz="600" dirty="0">
              <a:latin typeface="Yu Gothic" panose="020B0400000000000000" pitchFamily="34" charset="-128"/>
              <a:ea typeface="Yu Gothic" panose="020B0400000000000000" pitchFamily="34" charset="-128"/>
            </a:endParaRPr>
          </a:p>
        </p:txBody>
      </p:sp>
      <p:sp>
        <p:nvSpPr>
          <p:cNvPr id="19" name="TextBox 18">
            <a:extLst>
              <a:ext uri="{FF2B5EF4-FFF2-40B4-BE49-F238E27FC236}">
                <a16:creationId xmlns:a16="http://schemas.microsoft.com/office/drawing/2014/main" id="{75EEDA6A-3497-A829-5237-5D2D230B2260}"/>
              </a:ext>
            </a:extLst>
          </p:cNvPr>
          <p:cNvSpPr txBox="1"/>
          <p:nvPr/>
        </p:nvSpPr>
        <p:spPr>
          <a:xfrm>
            <a:off x="6422627" y="3515118"/>
            <a:ext cx="597778" cy="9608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発行者側弁護士</a:t>
            </a:r>
            <a:endParaRPr lang="en-US" sz="500" dirty="0">
              <a:latin typeface="Yu Gothic" panose="020B0400000000000000" pitchFamily="34" charset="-128"/>
              <a:ea typeface="Yu Gothic" panose="020B0400000000000000" pitchFamily="34" charset="-128"/>
            </a:endParaRPr>
          </a:p>
        </p:txBody>
      </p:sp>
      <p:sp>
        <p:nvSpPr>
          <p:cNvPr id="20" name="TextBox 19">
            <a:extLst>
              <a:ext uri="{FF2B5EF4-FFF2-40B4-BE49-F238E27FC236}">
                <a16:creationId xmlns:a16="http://schemas.microsoft.com/office/drawing/2014/main" id="{5375FBBE-DA94-CC2B-6F3C-1EBFEF8DD2DB}"/>
              </a:ext>
            </a:extLst>
          </p:cNvPr>
          <p:cNvSpPr txBox="1"/>
          <p:nvPr/>
        </p:nvSpPr>
        <p:spPr>
          <a:xfrm>
            <a:off x="7828343" y="2824910"/>
            <a:ext cx="567746" cy="112887"/>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エアーウィンズ</a:t>
            </a:r>
            <a:endParaRPr lang="en-US" sz="600" dirty="0">
              <a:latin typeface="Yu Gothic" panose="020B0400000000000000" pitchFamily="34" charset="-128"/>
              <a:ea typeface="Yu Gothic" panose="020B0400000000000000" pitchFamily="34" charset="-128"/>
            </a:endParaRPr>
          </a:p>
        </p:txBody>
      </p:sp>
      <p:sp>
        <p:nvSpPr>
          <p:cNvPr id="21" name="TextBox 20">
            <a:extLst>
              <a:ext uri="{FF2B5EF4-FFF2-40B4-BE49-F238E27FC236}">
                <a16:creationId xmlns:a16="http://schemas.microsoft.com/office/drawing/2014/main" id="{DFEEEFE0-58B6-7A49-55E2-6D46923D62F3}"/>
              </a:ext>
            </a:extLst>
          </p:cNvPr>
          <p:cNvSpPr txBox="1"/>
          <p:nvPr/>
        </p:nvSpPr>
        <p:spPr>
          <a:xfrm>
            <a:off x="7672481" y="3032530"/>
            <a:ext cx="920044" cy="215634"/>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　　</a:t>
            </a:r>
            <a:r>
              <a:rPr lang="en-US" altLang="ja-JP" sz="600" dirty="0">
                <a:latin typeface="Yu Gothic" panose="020B0400000000000000" pitchFamily="34" charset="-128"/>
                <a:ea typeface="Yu Gothic" panose="020B0400000000000000" pitchFamily="34" charset="-128"/>
              </a:rPr>
              <a:t>PONO </a:t>
            </a:r>
            <a:r>
              <a:rPr lang="ja-JP" altLang="en-US" sz="600" dirty="0">
                <a:latin typeface="Yu Gothic" panose="020B0400000000000000" pitchFamily="34" charset="-128"/>
                <a:ea typeface="Yu Gothic" panose="020B0400000000000000" pitchFamily="34" charset="-128"/>
              </a:rPr>
              <a:t>キャピタルと</a:t>
            </a:r>
            <a:br>
              <a:rPr lang="en-US" altLang="ja-JP" sz="600" dirty="0">
                <a:latin typeface="Yu Gothic" panose="020B0400000000000000" pitchFamily="34" charset="-128"/>
                <a:ea typeface="Yu Gothic" panose="020B0400000000000000" pitchFamily="34" charset="-128"/>
              </a:rPr>
            </a:br>
            <a:r>
              <a:rPr lang="ja-JP" altLang="en-US" sz="600" dirty="0">
                <a:latin typeface="Yu Gothic" panose="020B0400000000000000" pitchFamily="34" charset="-128"/>
                <a:ea typeface="Yu Gothic" panose="020B0400000000000000" pitchFamily="34" charset="-128"/>
              </a:rPr>
              <a:t>　　　</a:t>
            </a:r>
            <a:r>
              <a:rPr lang="en-US" altLang="ja-JP" sz="600" dirty="0">
                <a:latin typeface="Yu Gothic" panose="020B0400000000000000" pitchFamily="34" charset="-128"/>
                <a:ea typeface="Yu Gothic" panose="020B0400000000000000" pitchFamily="34" charset="-128"/>
              </a:rPr>
              <a:t>SPAC</a:t>
            </a:r>
            <a:r>
              <a:rPr lang="ja-JP" altLang="en-US" sz="600" dirty="0">
                <a:latin typeface="Yu Gothic" panose="020B0400000000000000" pitchFamily="34" charset="-128"/>
                <a:ea typeface="Yu Gothic" panose="020B0400000000000000" pitchFamily="34" charset="-128"/>
              </a:rPr>
              <a:t>事業統合</a:t>
            </a:r>
            <a:endParaRPr lang="en-US" sz="600" dirty="0">
              <a:latin typeface="Yu Gothic" panose="020B0400000000000000" pitchFamily="34" charset="-128"/>
              <a:ea typeface="Yu Gothic" panose="020B0400000000000000" pitchFamily="34" charset="-128"/>
            </a:endParaRPr>
          </a:p>
        </p:txBody>
      </p:sp>
      <p:sp>
        <p:nvSpPr>
          <p:cNvPr id="22" name="TextBox 21">
            <a:extLst>
              <a:ext uri="{FF2B5EF4-FFF2-40B4-BE49-F238E27FC236}">
                <a16:creationId xmlns:a16="http://schemas.microsoft.com/office/drawing/2014/main" id="{B63AC71D-18A3-2E49-3742-D7E71944E8AA}"/>
              </a:ext>
            </a:extLst>
          </p:cNvPr>
          <p:cNvSpPr txBox="1"/>
          <p:nvPr/>
        </p:nvSpPr>
        <p:spPr>
          <a:xfrm>
            <a:off x="7626181" y="3342898"/>
            <a:ext cx="1095944" cy="127946"/>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エアーウィンズ側弁護士</a:t>
            </a:r>
            <a:endParaRPr lang="en-US" sz="600" dirty="0">
              <a:latin typeface="Yu Gothic" panose="020B0400000000000000" pitchFamily="34" charset="-128"/>
              <a:ea typeface="Yu Gothic" panose="020B0400000000000000" pitchFamily="34" charset="-128"/>
            </a:endParaRPr>
          </a:p>
        </p:txBody>
      </p:sp>
      <p:sp>
        <p:nvSpPr>
          <p:cNvPr id="23" name="TextBox 22">
            <a:extLst>
              <a:ext uri="{FF2B5EF4-FFF2-40B4-BE49-F238E27FC236}">
                <a16:creationId xmlns:a16="http://schemas.microsoft.com/office/drawing/2014/main" id="{AC0B7D9C-D4EC-221C-58AA-D60320D0DE62}"/>
              </a:ext>
            </a:extLst>
          </p:cNvPr>
          <p:cNvSpPr txBox="1"/>
          <p:nvPr/>
        </p:nvSpPr>
        <p:spPr>
          <a:xfrm>
            <a:off x="971766" y="4880439"/>
            <a:ext cx="398469" cy="84617"/>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アンソニー</a:t>
            </a:r>
            <a:endParaRPr lang="en-US" sz="600" dirty="0">
              <a:latin typeface="Yu Gothic" panose="020B0400000000000000" pitchFamily="34" charset="-128"/>
              <a:ea typeface="Yu Gothic" panose="020B0400000000000000" pitchFamily="34" charset="-128"/>
            </a:endParaRPr>
          </a:p>
        </p:txBody>
      </p:sp>
      <p:sp>
        <p:nvSpPr>
          <p:cNvPr id="24" name="TextBox 23">
            <a:extLst>
              <a:ext uri="{FF2B5EF4-FFF2-40B4-BE49-F238E27FC236}">
                <a16:creationId xmlns:a16="http://schemas.microsoft.com/office/drawing/2014/main" id="{81CB64F0-48D9-764E-A429-F2186BC2EC17}"/>
              </a:ext>
            </a:extLst>
          </p:cNvPr>
          <p:cNvSpPr txBox="1"/>
          <p:nvPr/>
        </p:nvSpPr>
        <p:spPr>
          <a:xfrm>
            <a:off x="1959818" y="4862017"/>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30" name="TextBox 29">
            <a:extLst>
              <a:ext uri="{FF2B5EF4-FFF2-40B4-BE49-F238E27FC236}">
                <a16:creationId xmlns:a16="http://schemas.microsoft.com/office/drawing/2014/main" id="{B6DD9FD3-7858-CCBD-CD2F-E6ED3DDB073A}"/>
              </a:ext>
            </a:extLst>
          </p:cNvPr>
          <p:cNvSpPr txBox="1"/>
          <p:nvPr/>
        </p:nvSpPr>
        <p:spPr>
          <a:xfrm>
            <a:off x="2874218" y="5776417"/>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31" name="TextBox 30">
            <a:extLst>
              <a:ext uri="{FF2B5EF4-FFF2-40B4-BE49-F238E27FC236}">
                <a16:creationId xmlns:a16="http://schemas.microsoft.com/office/drawing/2014/main" id="{2067DE50-0409-729C-200C-272285CA7DA0}"/>
              </a:ext>
            </a:extLst>
          </p:cNvPr>
          <p:cNvSpPr txBox="1"/>
          <p:nvPr/>
        </p:nvSpPr>
        <p:spPr>
          <a:xfrm>
            <a:off x="3026618" y="5928817"/>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32" name="TextBox 31">
            <a:extLst>
              <a:ext uri="{FF2B5EF4-FFF2-40B4-BE49-F238E27FC236}">
                <a16:creationId xmlns:a16="http://schemas.microsoft.com/office/drawing/2014/main" id="{4A9DDC1C-3372-69CE-4DB4-CDBBDE94F2F5}"/>
              </a:ext>
            </a:extLst>
          </p:cNvPr>
          <p:cNvSpPr txBox="1"/>
          <p:nvPr/>
        </p:nvSpPr>
        <p:spPr>
          <a:xfrm>
            <a:off x="3179018" y="6081217"/>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33" name="TextBox 32">
            <a:extLst>
              <a:ext uri="{FF2B5EF4-FFF2-40B4-BE49-F238E27FC236}">
                <a16:creationId xmlns:a16="http://schemas.microsoft.com/office/drawing/2014/main" id="{1CE00046-E55B-1B9F-2177-04702E447787}"/>
              </a:ext>
            </a:extLst>
          </p:cNvPr>
          <p:cNvSpPr txBox="1"/>
          <p:nvPr/>
        </p:nvSpPr>
        <p:spPr>
          <a:xfrm>
            <a:off x="3331418" y="6233617"/>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34" name="TextBox 33">
            <a:extLst>
              <a:ext uri="{FF2B5EF4-FFF2-40B4-BE49-F238E27FC236}">
                <a16:creationId xmlns:a16="http://schemas.microsoft.com/office/drawing/2014/main" id="{6EE817DD-B079-3B50-D076-8B3D64CCF3C7}"/>
              </a:ext>
            </a:extLst>
          </p:cNvPr>
          <p:cNvSpPr txBox="1"/>
          <p:nvPr/>
        </p:nvSpPr>
        <p:spPr>
          <a:xfrm>
            <a:off x="3483818" y="6386017"/>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35" name="TextBox 34">
            <a:extLst>
              <a:ext uri="{FF2B5EF4-FFF2-40B4-BE49-F238E27FC236}">
                <a16:creationId xmlns:a16="http://schemas.microsoft.com/office/drawing/2014/main" id="{18E5FB90-A0A3-A6C3-5DE9-BA46775BEFDA}"/>
              </a:ext>
            </a:extLst>
          </p:cNvPr>
          <p:cNvSpPr txBox="1"/>
          <p:nvPr/>
        </p:nvSpPr>
        <p:spPr>
          <a:xfrm>
            <a:off x="3636218" y="6538417"/>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36" name="TextBox 35">
            <a:extLst>
              <a:ext uri="{FF2B5EF4-FFF2-40B4-BE49-F238E27FC236}">
                <a16:creationId xmlns:a16="http://schemas.microsoft.com/office/drawing/2014/main" id="{F5419F82-B366-33F9-9E8B-79548CB0CA39}"/>
              </a:ext>
            </a:extLst>
          </p:cNvPr>
          <p:cNvSpPr txBox="1"/>
          <p:nvPr/>
        </p:nvSpPr>
        <p:spPr>
          <a:xfrm>
            <a:off x="3788618" y="6690817"/>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37" name="TextBox 36">
            <a:extLst>
              <a:ext uri="{FF2B5EF4-FFF2-40B4-BE49-F238E27FC236}">
                <a16:creationId xmlns:a16="http://schemas.microsoft.com/office/drawing/2014/main" id="{1DB6DE45-2D5B-146B-50CC-D509B3CFA036}"/>
              </a:ext>
            </a:extLst>
          </p:cNvPr>
          <p:cNvSpPr txBox="1"/>
          <p:nvPr/>
        </p:nvSpPr>
        <p:spPr>
          <a:xfrm>
            <a:off x="3941018" y="6843217"/>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38" name="TextBox 37">
            <a:extLst>
              <a:ext uri="{FF2B5EF4-FFF2-40B4-BE49-F238E27FC236}">
                <a16:creationId xmlns:a16="http://schemas.microsoft.com/office/drawing/2014/main" id="{08A8F392-89D0-6E84-EB15-252197A652C0}"/>
              </a:ext>
            </a:extLst>
          </p:cNvPr>
          <p:cNvSpPr txBox="1"/>
          <p:nvPr/>
        </p:nvSpPr>
        <p:spPr>
          <a:xfrm>
            <a:off x="4093418" y="6995617"/>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39" name="TextBox 38">
            <a:extLst>
              <a:ext uri="{FF2B5EF4-FFF2-40B4-BE49-F238E27FC236}">
                <a16:creationId xmlns:a16="http://schemas.microsoft.com/office/drawing/2014/main" id="{8C232DEA-9551-2DEA-79EF-85AF2F4917E9}"/>
              </a:ext>
            </a:extLst>
          </p:cNvPr>
          <p:cNvSpPr txBox="1"/>
          <p:nvPr/>
        </p:nvSpPr>
        <p:spPr>
          <a:xfrm>
            <a:off x="4245818" y="7148017"/>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40" name="TextBox 39">
            <a:extLst>
              <a:ext uri="{FF2B5EF4-FFF2-40B4-BE49-F238E27FC236}">
                <a16:creationId xmlns:a16="http://schemas.microsoft.com/office/drawing/2014/main" id="{95DC9DF2-0297-6B15-2010-18B3E6E353AC}"/>
              </a:ext>
            </a:extLst>
          </p:cNvPr>
          <p:cNvSpPr txBox="1"/>
          <p:nvPr/>
        </p:nvSpPr>
        <p:spPr>
          <a:xfrm>
            <a:off x="4398218" y="7300417"/>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41" name="TextBox 40">
            <a:extLst>
              <a:ext uri="{FF2B5EF4-FFF2-40B4-BE49-F238E27FC236}">
                <a16:creationId xmlns:a16="http://schemas.microsoft.com/office/drawing/2014/main" id="{37B37130-74C0-09AE-49D9-76FF85AE1D0F}"/>
              </a:ext>
            </a:extLst>
          </p:cNvPr>
          <p:cNvSpPr txBox="1"/>
          <p:nvPr/>
        </p:nvSpPr>
        <p:spPr>
          <a:xfrm>
            <a:off x="4550618" y="7452817"/>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42" name="TextBox 41">
            <a:extLst>
              <a:ext uri="{FF2B5EF4-FFF2-40B4-BE49-F238E27FC236}">
                <a16:creationId xmlns:a16="http://schemas.microsoft.com/office/drawing/2014/main" id="{0A7CDACA-51CA-85EA-F7D5-1AACEBA74E66}"/>
              </a:ext>
            </a:extLst>
          </p:cNvPr>
          <p:cNvSpPr txBox="1"/>
          <p:nvPr/>
        </p:nvSpPr>
        <p:spPr>
          <a:xfrm>
            <a:off x="4703018" y="7605217"/>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43" name="TextBox 42">
            <a:extLst>
              <a:ext uri="{FF2B5EF4-FFF2-40B4-BE49-F238E27FC236}">
                <a16:creationId xmlns:a16="http://schemas.microsoft.com/office/drawing/2014/main" id="{652D6321-9AA8-7306-A699-836B213AAAF5}"/>
              </a:ext>
            </a:extLst>
          </p:cNvPr>
          <p:cNvSpPr txBox="1"/>
          <p:nvPr/>
        </p:nvSpPr>
        <p:spPr>
          <a:xfrm>
            <a:off x="4855418" y="7757617"/>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44" name="TextBox 43">
            <a:extLst>
              <a:ext uri="{FF2B5EF4-FFF2-40B4-BE49-F238E27FC236}">
                <a16:creationId xmlns:a16="http://schemas.microsoft.com/office/drawing/2014/main" id="{13824528-5E50-9856-2217-62453E669556}"/>
              </a:ext>
            </a:extLst>
          </p:cNvPr>
          <p:cNvSpPr txBox="1"/>
          <p:nvPr/>
        </p:nvSpPr>
        <p:spPr>
          <a:xfrm>
            <a:off x="7421943" y="4775234"/>
            <a:ext cx="812800" cy="173566"/>
          </a:xfrm>
          <a:prstGeom prst="rect">
            <a:avLst/>
          </a:prstGeom>
          <a:solidFill>
            <a:schemeClr val="bg1"/>
          </a:solidFill>
        </p:spPr>
        <p:txBody>
          <a:bodyPr wrap="square" lIns="0" tIns="0" rIns="0" bIns="0" rtlCol="0">
            <a:noAutofit/>
          </a:bodyPr>
          <a:lstStyle/>
          <a:p>
            <a:pPr algn="l"/>
            <a:r>
              <a:rPr lang="ja-JP" altLang="en-US" sz="1000" dirty="0">
                <a:solidFill>
                  <a:schemeClr val="accent5">
                    <a:lumMod val="75000"/>
                  </a:schemeClr>
                </a:solidFill>
                <a:latin typeface="Yu Gothic" panose="020B0400000000000000" pitchFamily="34" charset="-128"/>
                <a:ea typeface="Yu Gothic" panose="020B0400000000000000" pitchFamily="34" charset="-128"/>
              </a:rPr>
              <a:t>アンソニー</a:t>
            </a:r>
            <a:endParaRPr lang="en-US" sz="1000" dirty="0">
              <a:solidFill>
                <a:schemeClr val="accent5">
                  <a:lumMod val="75000"/>
                </a:schemeClr>
              </a:solidFill>
              <a:latin typeface="Yu Gothic" panose="020B0400000000000000" pitchFamily="34" charset="-128"/>
              <a:ea typeface="Yu Gothic" panose="020B0400000000000000" pitchFamily="34" charset="-128"/>
            </a:endParaRPr>
          </a:p>
        </p:txBody>
      </p:sp>
      <p:sp>
        <p:nvSpPr>
          <p:cNvPr id="45" name="TextBox 44">
            <a:extLst>
              <a:ext uri="{FF2B5EF4-FFF2-40B4-BE49-F238E27FC236}">
                <a16:creationId xmlns:a16="http://schemas.microsoft.com/office/drawing/2014/main" id="{562A7E13-D474-25D3-633A-C9D20CAA8DA9}"/>
              </a:ext>
            </a:extLst>
          </p:cNvPr>
          <p:cNvSpPr txBox="1"/>
          <p:nvPr/>
        </p:nvSpPr>
        <p:spPr>
          <a:xfrm>
            <a:off x="7446435" y="4948800"/>
            <a:ext cx="1587498" cy="103040"/>
          </a:xfrm>
          <a:prstGeom prst="rect">
            <a:avLst/>
          </a:prstGeom>
          <a:solidFill>
            <a:schemeClr val="bg1"/>
          </a:solidFill>
        </p:spPr>
        <p:txBody>
          <a:bodyPr wrap="square" lIns="0" tIns="0" rIns="0" bIns="0" rtlCol="0">
            <a:noAutofit/>
          </a:bodyPr>
          <a:lstStyle/>
          <a:p>
            <a:pPr algn="l"/>
            <a:r>
              <a:rPr lang="ja-JP" altLang="en-US" sz="600" dirty="0">
                <a:solidFill>
                  <a:schemeClr val="accent5">
                    <a:lumMod val="75000"/>
                  </a:schemeClr>
                </a:solidFill>
                <a:latin typeface="Yu Gothic" panose="020B0400000000000000" pitchFamily="34" charset="-128"/>
                <a:ea typeface="Yu Gothic" panose="020B0400000000000000" pitchFamily="34" charset="-128"/>
              </a:rPr>
              <a:t>企業法法律事務所</a:t>
            </a:r>
            <a:endParaRPr lang="en-US" sz="600" dirty="0">
              <a:solidFill>
                <a:schemeClr val="accent5">
                  <a:lumMod val="75000"/>
                </a:schemeClr>
              </a:solidFill>
              <a:latin typeface="Yu Gothic" panose="020B0400000000000000" pitchFamily="34" charset="-128"/>
              <a:ea typeface="Yu Gothic" panose="020B0400000000000000"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2"/>
          <p:cNvSpPr txBox="1">
            <a:spLocks noGrp="1"/>
          </p:cNvSpPr>
          <p:nvPr>
            <p:ph type="title"/>
          </p:nvPr>
        </p:nvSpPr>
        <p:spPr>
          <a:xfrm>
            <a:off x="311700" y="115574"/>
            <a:ext cx="3426765" cy="568672"/>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latin typeface="Yu Gothic" panose="020B0400000000000000" pitchFamily="34" charset="-128"/>
                <a:ea typeface="Yu Gothic" panose="020B0400000000000000" pitchFamily="34" charset="-128"/>
              </a:rPr>
              <a:t>Nasdaq</a:t>
            </a:r>
            <a:r>
              <a:rPr lang="ja-JP" altLang="en-US" sz="2700" dirty="0">
                <a:latin typeface="Yu Gothic" panose="020B0400000000000000" pitchFamily="34" charset="-128"/>
                <a:ea typeface="Yu Gothic" panose="020B0400000000000000" pitchFamily="34" charset="-128"/>
              </a:rPr>
              <a:t>ビルボード</a:t>
            </a:r>
            <a:endParaRPr dirty="0">
              <a:latin typeface="Yu Gothic" panose="020B0400000000000000" pitchFamily="34" charset="-128"/>
              <a:ea typeface="Yu Gothic" panose="020B0400000000000000" pitchFamily="34" charset="-128"/>
            </a:endParaRPr>
          </a:p>
        </p:txBody>
      </p:sp>
      <p:sp>
        <p:nvSpPr>
          <p:cNvPr id="250" name="Google Shape;250;p42"/>
          <p:cNvSpPr txBox="1"/>
          <p:nvPr/>
        </p:nvSpPr>
        <p:spPr>
          <a:xfrm>
            <a:off x="9379324" y="3200400"/>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51" name="Google Shape;251;p42" descr="A large billboard with a person on it&#10;&#10;Description automatically generated"/>
          <p:cNvPicPr preferRelativeResize="0"/>
          <p:nvPr/>
        </p:nvPicPr>
        <p:blipFill rotWithShape="1">
          <a:blip r:embed="rId3">
            <a:alphaModFix/>
          </a:blip>
          <a:srcRect/>
          <a:stretch/>
        </p:blipFill>
        <p:spPr>
          <a:xfrm>
            <a:off x="4801125" y="525350"/>
            <a:ext cx="4084224" cy="3570326"/>
          </a:xfrm>
          <a:prstGeom prst="rect">
            <a:avLst/>
          </a:prstGeom>
          <a:noFill/>
          <a:ln>
            <a:noFill/>
          </a:ln>
        </p:spPr>
      </p:pic>
      <p:pic>
        <p:nvPicPr>
          <p:cNvPr id="252" name="Google Shape;252;p42" descr="A person in a black shirt&#10;&#10;Description automatically generated"/>
          <p:cNvPicPr preferRelativeResize="0"/>
          <p:nvPr/>
        </p:nvPicPr>
        <p:blipFill rotWithShape="1">
          <a:blip r:embed="rId4">
            <a:alphaModFix/>
          </a:blip>
          <a:srcRect/>
          <a:stretch/>
        </p:blipFill>
        <p:spPr>
          <a:xfrm>
            <a:off x="220125" y="1274288"/>
            <a:ext cx="4142329" cy="2331080"/>
          </a:xfrm>
          <a:prstGeom prst="rect">
            <a:avLst/>
          </a:prstGeom>
          <a:noFill/>
          <a:ln>
            <a:noFill/>
          </a:ln>
        </p:spPr>
      </p:pic>
      <p:sp>
        <p:nvSpPr>
          <p:cNvPr id="3" name="TextBox 2">
            <a:extLst>
              <a:ext uri="{FF2B5EF4-FFF2-40B4-BE49-F238E27FC236}">
                <a16:creationId xmlns:a16="http://schemas.microsoft.com/office/drawing/2014/main" id="{3218A747-CA2C-5D7F-EAFF-DDB7BBEBF5DE}"/>
              </a:ext>
            </a:extLst>
          </p:cNvPr>
          <p:cNvSpPr txBox="1"/>
          <p:nvPr/>
        </p:nvSpPr>
        <p:spPr>
          <a:xfrm>
            <a:off x="1983264" y="4880439"/>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4" name="TextBox 3">
            <a:extLst>
              <a:ext uri="{FF2B5EF4-FFF2-40B4-BE49-F238E27FC236}">
                <a16:creationId xmlns:a16="http://schemas.microsoft.com/office/drawing/2014/main" id="{53C728CF-4A45-25C5-190F-C668AAE23ADB}"/>
              </a:ext>
            </a:extLst>
          </p:cNvPr>
          <p:cNvSpPr txBox="1"/>
          <p:nvPr/>
        </p:nvSpPr>
        <p:spPr>
          <a:xfrm>
            <a:off x="971766" y="4880439"/>
            <a:ext cx="398469" cy="84617"/>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アンソニー</a:t>
            </a:r>
            <a:endParaRPr lang="en-US" sz="600" dirty="0">
              <a:latin typeface="Yu Gothic" panose="020B0400000000000000" pitchFamily="34" charset="-128"/>
              <a:ea typeface="Yu Gothic" panose="020B0400000000000000" pitchFamily="34" charset="-128"/>
            </a:endParaRPr>
          </a:p>
        </p:txBody>
      </p:sp>
      <p:sp>
        <p:nvSpPr>
          <p:cNvPr id="5" name="TextBox 4">
            <a:extLst>
              <a:ext uri="{FF2B5EF4-FFF2-40B4-BE49-F238E27FC236}">
                <a16:creationId xmlns:a16="http://schemas.microsoft.com/office/drawing/2014/main" id="{0B7487B1-102D-E772-6836-87079B279F63}"/>
              </a:ext>
            </a:extLst>
          </p:cNvPr>
          <p:cNvSpPr txBox="1"/>
          <p:nvPr/>
        </p:nvSpPr>
        <p:spPr>
          <a:xfrm>
            <a:off x="7421943" y="4775234"/>
            <a:ext cx="812800" cy="173566"/>
          </a:xfrm>
          <a:prstGeom prst="rect">
            <a:avLst/>
          </a:prstGeom>
          <a:solidFill>
            <a:schemeClr val="bg1"/>
          </a:solidFill>
        </p:spPr>
        <p:txBody>
          <a:bodyPr wrap="square" lIns="0" tIns="0" rIns="0" bIns="0" rtlCol="0">
            <a:noAutofit/>
          </a:bodyPr>
          <a:lstStyle/>
          <a:p>
            <a:pPr algn="l"/>
            <a:r>
              <a:rPr lang="ja-JP" altLang="en-US" sz="1000" dirty="0">
                <a:solidFill>
                  <a:schemeClr val="accent5">
                    <a:lumMod val="75000"/>
                  </a:schemeClr>
                </a:solidFill>
                <a:latin typeface="Yu Gothic" panose="020B0400000000000000" pitchFamily="34" charset="-128"/>
                <a:ea typeface="Yu Gothic" panose="020B0400000000000000" pitchFamily="34" charset="-128"/>
              </a:rPr>
              <a:t>アンソニー</a:t>
            </a:r>
            <a:endParaRPr lang="en-US" sz="1000" dirty="0">
              <a:solidFill>
                <a:schemeClr val="accent5">
                  <a:lumMod val="75000"/>
                </a:schemeClr>
              </a:solidFill>
              <a:latin typeface="Yu Gothic" panose="020B0400000000000000" pitchFamily="34" charset="-128"/>
              <a:ea typeface="Yu Gothic" panose="020B0400000000000000" pitchFamily="34" charset="-128"/>
            </a:endParaRPr>
          </a:p>
        </p:txBody>
      </p:sp>
      <p:sp>
        <p:nvSpPr>
          <p:cNvPr id="6" name="TextBox 5">
            <a:extLst>
              <a:ext uri="{FF2B5EF4-FFF2-40B4-BE49-F238E27FC236}">
                <a16:creationId xmlns:a16="http://schemas.microsoft.com/office/drawing/2014/main" id="{77059172-BB7A-5EB7-23E9-D65C62BF2BBC}"/>
              </a:ext>
            </a:extLst>
          </p:cNvPr>
          <p:cNvSpPr txBox="1"/>
          <p:nvPr/>
        </p:nvSpPr>
        <p:spPr>
          <a:xfrm>
            <a:off x="7446435" y="4948800"/>
            <a:ext cx="1587498" cy="103040"/>
          </a:xfrm>
          <a:prstGeom prst="rect">
            <a:avLst/>
          </a:prstGeom>
          <a:solidFill>
            <a:schemeClr val="bg1"/>
          </a:solidFill>
        </p:spPr>
        <p:txBody>
          <a:bodyPr wrap="square" lIns="0" tIns="0" rIns="0" bIns="0" rtlCol="0">
            <a:noAutofit/>
          </a:bodyPr>
          <a:lstStyle/>
          <a:p>
            <a:pPr algn="l"/>
            <a:r>
              <a:rPr lang="ja-JP" altLang="en-US" sz="600" dirty="0">
                <a:solidFill>
                  <a:schemeClr val="accent5">
                    <a:lumMod val="75000"/>
                  </a:schemeClr>
                </a:solidFill>
                <a:latin typeface="Yu Gothic" panose="020B0400000000000000" pitchFamily="34" charset="-128"/>
                <a:ea typeface="Yu Gothic" panose="020B0400000000000000" pitchFamily="34" charset="-128"/>
              </a:rPr>
              <a:t>企業法法律事務所</a:t>
            </a:r>
            <a:endParaRPr lang="en-US" sz="600" dirty="0">
              <a:solidFill>
                <a:schemeClr val="accent5">
                  <a:lumMod val="75000"/>
                </a:schemeClr>
              </a:solidFill>
              <a:latin typeface="Yu Gothic" panose="020B0400000000000000" pitchFamily="34" charset="-128"/>
              <a:ea typeface="Yu Gothic" panose="020B0400000000000000"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3"/>
          <p:cNvSpPr txBox="1"/>
          <p:nvPr/>
        </p:nvSpPr>
        <p:spPr>
          <a:xfrm>
            <a:off x="9379324" y="3200400"/>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43"/>
          <p:cNvSpPr txBox="1"/>
          <p:nvPr/>
        </p:nvSpPr>
        <p:spPr>
          <a:xfrm>
            <a:off x="2112819" y="3762998"/>
            <a:ext cx="26022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rgbClr val="000000"/>
                </a:solidFill>
                <a:latin typeface="Calibri"/>
                <a:ea typeface="Calibri"/>
                <a:cs typeface="Calibri"/>
                <a:sym typeface="Calibri"/>
              </a:rPr>
              <a:t>1700 Palm Beach Lakes Blvd., Ste 820</a:t>
            </a:r>
            <a:br>
              <a:rPr lang="en" sz="1200" b="0" i="0" u="none" strike="noStrike" cap="none">
                <a:solidFill>
                  <a:srgbClr val="000000"/>
                </a:solidFill>
                <a:latin typeface="Calibri"/>
                <a:ea typeface="Calibri"/>
                <a:cs typeface="Calibri"/>
                <a:sym typeface="Calibri"/>
              </a:rPr>
            </a:br>
            <a:r>
              <a:rPr lang="en" sz="1200" b="0" i="0" u="none" strike="noStrike" cap="none">
                <a:solidFill>
                  <a:srgbClr val="000000"/>
                </a:solidFill>
                <a:latin typeface="Calibri"/>
                <a:ea typeface="Calibri"/>
                <a:cs typeface="Calibri"/>
                <a:sym typeface="Calibri"/>
              </a:rPr>
              <a:t>West Palm Beach, FL 33401</a:t>
            </a:r>
            <a:endParaRPr/>
          </a:p>
          <a:p>
            <a:pPr marL="0" marR="0" lvl="0" indent="0" algn="l" rtl="0">
              <a:lnSpc>
                <a:spcPct val="100000"/>
              </a:lnSpc>
              <a:spcBef>
                <a:spcPts val="0"/>
              </a:spcBef>
              <a:spcAft>
                <a:spcPts val="0"/>
              </a:spcAft>
              <a:buNone/>
            </a:pPr>
            <a:r>
              <a:rPr lang="en" sz="1200" b="0" i="0" u="none" strike="noStrike" cap="none">
                <a:solidFill>
                  <a:srgbClr val="000000"/>
                </a:solidFill>
                <a:latin typeface="Calibri"/>
                <a:ea typeface="Calibri"/>
                <a:cs typeface="Calibri"/>
                <a:sym typeface="Calibri"/>
              </a:rPr>
              <a:t>800.341.2684</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br>
              <a:rPr lang="en" sz="1200" b="0" i="0" u="none" strike="noStrike" cap="none">
                <a:solidFill>
                  <a:srgbClr val="000000"/>
                </a:solidFill>
                <a:latin typeface="Calibri"/>
                <a:ea typeface="Calibri"/>
                <a:cs typeface="Calibri"/>
                <a:sym typeface="Calibri"/>
              </a:rPr>
            </a:br>
            <a:r>
              <a:rPr lang="en" sz="1200" b="0" i="0" strike="noStrike" cap="none">
                <a:solidFill>
                  <a:schemeClr val="hlink"/>
                </a:solidFill>
                <a:uFill>
                  <a:noFill/>
                </a:uFill>
                <a:latin typeface="Calibri"/>
                <a:ea typeface="Calibri"/>
                <a:cs typeface="Calibri"/>
                <a:sym typeface="Calibri"/>
                <a:hlinkClick r:id="rId3"/>
              </a:rPr>
              <a:t>LAnthony@AnthonyPLLC.com</a:t>
            </a:r>
            <a:endParaRPr sz="1200" b="0" i="0"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 sz="1200">
                <a:solidFill>
                  <a:schemeClr val="hlink"/>
                </a:solidFill>
                <a:uFill>
                  <a:noFill/>
                </a:uFill>
                <a:latin typeface="Calibri"/>
                <a:ea typeface="Calibri"/>
                <a:cs typeface="Calibri"/>
                <a:sym typeface="Calibri"/>
                <a:hlinkClick r:id="rId4"/>
              </a:rPr>
              <a:t>CLinder@anthonypllc.com</a:t>
            </a:r>
            <a:endParaRPr sz="1200">
              <a:latin typeface="Calibri"/>
              <a:ea typeface="Calibri"/>
              <a:cs typeface="Calibri"/>
              <a:sym typeface="Calibri"/>
            </a:endParaRPr>
          </a:p>
          <a:p>
            <a:pPr marL="0" marR="0" lvl="0" indent="0" algn="l" rtl="0">
              <a:lnSpc>
                <a:spcPct val="100000"/>
              </a:lnSpc>
              <a:spcBef>
                <a:spcPts val="0"/>
              </a:spcBef>
              <a:spcAft>
                <a:spcPts val="0"/>
              </a:spcAft>
              <a:buNone/>
            </a:pPr>
            <a:endParaRPr sz="1200">
              <a:latin typeface="Calibri"/>
              <a:ea typeface="Calibri"/>
              <a:cs typeface="Calibri"/>
              <a:sym typeface="Calibri"/>
            </a:endParaRPr>
          </a:p>
        </p:txBody>
      </p:sp>
      <p:sp>
        <p:nvSpPr>
          <p:cNvPr id="259" name="Google Shape;259;p43"/>
          <p:cNvSpPr txBox="1"/>
          <p:nvPr/>
        </p:nvSpPr>
        <p:spPr>
          <a:xfrm>
            <a:off x="235501" y="3933407"/>
            <a:ext cx="1738772" cy="572700"/>
          </a:xfrm>
          <a:prstGeom prst="rect">
            <a:avLst/>
          </a:prstGeom>
          <a:noFill/>
          <a:ln>
            <a:noFill/>
          </a:ln>
        </p:spPr>
        <p:txBody>
          <a:bodyPr spcFirstLastPara="1" wrap="square" lIns="91425" tIns="91425" rIns="91425" bIns="91425" anchor="t" anchorCtr="0">
            <a:normAutofit fontScale="60000" lnSpcReduction="20000"/>
          </a:bodyPr>
          <a:lstStyle/>
          <a:p>
            <a:pPr marL="0" marR="0" lvl="0" indent="0" algn="l" rtl="0">
              <a:lnSpc>
                <a:spcPct val="100000"/>
              </a:lnSpc>
              <a:spcBef>
                <a:spcPts val="0"/>
              </a:spcBef>
              <a:spcAft>
                <a:spcPts val="0"/>
              </a:spcAft>
              <a:buNone/>
            </a:pPr>
            <a:r>
              <a:rPr lang="ja-JP" altLang="en-US" sz="2400" b="0" i="0" u="none" strike="noStrike" cap="none" dirty="0">
                <a:solidFill>
                  <a:srgbClr val="3C7C95"/>
                </a:solidFill>
                <a:latin typeface="Yu Gothic" panose="020B0400000000000000" pitchFamily="34" charset="-128"/>
                <a:ea typeface="Yu Gothic" panose="020B0400000000000000" pitchFamily="34" charset="-128"/>
                <a:cs typeface="Proxima Nova"/>
                <a:sym typeface="Proxima Nova"/>
              </a:rPr>
              <a:t>ありがとうございました！</a:t>
            </a:r>
            <a:endParaRPr dirty="0"/>
          </a:p>
        </p:txBody>
      </p:sp>
      <p:sp>
        <p:nvSpPr>
          <p:cNvPr id="260" name="Google Shape;260;p43"/>
          <p:cNvSpPr txBox="1"/>
          <p:nvPr/>
        </p:nvSpPr>
        <p:spPr>
          <a:xfrm>
            <a:off x="4881173" y="3762997"/>
            <a:ext cx="1981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rgbClr val="000000"/>
                </a:solidFill>
                <a:latin typeface="Calibri"/>
                <a:ea typeface="Calibri"/>
                <a:cs typeface="Calibri"/>
                <a:sym typeface="Calibri"/>
              </a:rPr>
              <a:t>AnthonyPLLC.com</a:t>
            </a:r>
            <a:endParaRPr sz="1200"/>
          </a:p>
          <a:p>
            <a:pPr marL="0" marR="0" lvl="0" indent="0" algn="l" rtl="0">
              <a:lnSpc>
                <a:spcPct val="100000"/>
              </a:lnSpc>
              <a:spcBef>
                <a:spcPts val="0"/>
              </a:spcBef>
              <a:spcAft>
                <a:spcPts val="0"/>
              </a:spcAft>
              <a:buNone/>
            </a:pPr>
            <a:r>
              <a:rPr lang="en" sz="1200" b="0" i="0" u="none" strike="noStrike" cap="none">
                <a:solidFill>
                  <a:srgbClr val="000000"/>
                </a:solidFill>
                <a:latin typeface="Calibri"/>
                <a:ea typeface="Calibri"/>
                <a:cs typeface="Calibri"/>
                <a:sym typeface="Calibri"/>
              </a:rPr>
              <a:t>securities-law-blog.com</a:t>
            </a:r>
            <a:endParaRPr sz="1200"/>
          </a:p>
          <a:p>
            <a:pPr marL="0" marR="0" lvl="0" indent="0" algn="l" rtl="0">
              <a:lnSpc>
                <a:spcPct val="100000"/>
              </a:lnSpc>
              <a:spcBef>
                <a:spcPts val="0"/>
              </a:spcBef>
              <a:spcAft>
                <a:spcPts val="0"/>
              </a:spcAft>
              <a:buNone/>
            </a:pPr>
            <a:r>
              <a:rPr lang="en" sz="1200" b="0" i="0" u="none" strike="noStrike" cap="none">
                <a:solidFill>
                  <a:srgbClr val="000000"/>
                </a:solidFill>
                <a:latin typeface="Calibri"/>
                <a:ea typeface="Calibri"/>
                <a:cs typeface="Calibri"/>
                <a:sym typeface="Calibri"/>
              </a:rPr>
              <a:t>lawcast.com</a:t>
            </a:r>
            <a:endParaRPr sz="1200"/>
          </a:p>
        </p:txBody>
      </p:sp>
      <p:pic>
        <p:nvPicPr>
          <p:cNvPr id="261" name="Google Shape;261;p43" descr="A round green and white logo&#10;&#10;Description automatically generated"/>
          <p:cNvPicPr preferRelativeResize="0"/>
          <p:nvPr/>
        </p:nvPicPr>
        <p:blipFill rotWithShape="1">
          <a:blip r:embed="rId5">
            <a:alphaModFix/>
          </a:blip>
          <a:srcRect/>
          <a:stretch/>
        </p:blipFill>
        <p:spPr>
          <a:xfrm>
            <a:off x="7823644" y="3553713"/>
            <a:ext cx="788828" cy="788828"/>
          </a:xfrm>
          <a:prstGeom prst="rect">
            <a:avLst/>
          </a:prstGeom>
          <a:noFill/>
          <a:ln>
            <a:noFill/>
          </a:ln>
        </p:spPr>
      </p:pic>
      <p:pic>
        <p:nvPicPr>
          <p:cNvPr id="262" name="Google Shape;262;p43" descr="A blue and white circle with a white circle with a gold number on it&#10;&#10;Description automatically generated"/>
          <p:cNvPicPr preferRelativeResize="0"/>
          <p:nvPr/>
        </p:nvPicPr>
        <p:blipFill rotWithShape="1">
          <a:blip r:embed="rId6">
            <a:alphaModFix/>
          </a:blip>
          <a:srcRect/>
          <a:stretch/>
        </p:blipFill>
        <p:spPr>
          <a:xfrm>
            <a:off x="6906491" y="3508177"/>
            <a:ext cx="828917" cy="828917"/>
          </a:xfrm>
          <a:prstGeom prst="rect">
            <a:avLst/>
          </a:prstGeom>
          <a:noFill/>
          <a:ln>
            <a:noFill/>
          </a:ln>
        </p:spPr>
      </p:pic>
      <p:pic>
        <p:nvPicPr>
          <p:cNvPr id="263" name="Google Shape;263;p43" descr="A close-up of a sign&#10;&#10;Description automatically generated"/>
          <p:cNvPicPr preferRelativeResize="0"/>
          <p:nvPr/>
        </p:nvPicPr>
        <p:blipFill rotWithShape="1">
          <a:blip r:embed="rId7">
            <a:alphaModFix/>
          </a:blip>
          <a:srcRect/>
          <a:stretch/>
        </p:blipFill>
        <p:spPr>
          <a:xfrm>
            <a:off x="7367183" y="4395026"/>
            <a:ext cx="867034" cy="48900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5"/>
          <p:cNvSpPr txBox="1">
            <a:spLocks noGrp="1"/>
          </p:cNvSpPr>
          <p:nvPr>
            <p:ph type="title"/>
          </p:nvPr>
        </p:nvSpPr>
        <p:spPr>
          <a:xfrm>
            <a:off x="311700" y="115574"/>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latin typeface="Yu Gothic" panose="020B0400000000000000" pitchFamily="34" charset="-128"/>
                <a:ea typeface="Yu Gothic" panose="020B0400000000000000" pitchFamily="34" charset="-128"/>
              </a:rPr>
              <a:t>IPO</a:t>
            </a:r>
            <a:r>
              <a:rPr lang="ja-JP" altLang="en-US" dirty="0">
                <a:latin typeface="Yu Gothic" panose="020B0400000000000000" pitchFamily="34" charset="-128"/>
                <a:ea typeface="Yu Gothic" panose="020B0400000000000000" pitchFamily="34" charset="-128"/>
              </a:rPr>
              <a:t>前の考慮事項</a:t>
            </a:r>
            <a:endParaRPr dirty="0">
              <a:latin typeface="Yu Gothic" panose="020B0400000000000000" pitchFamily="34" charset="-128"/>
              <a:ea typeface="Yu Gothic" panose="020B0400000000000000" pitchFamily="34" charset="-128"/>
            </a:endParaRPr>
          </a:p>
        </p:txBody>
      </p:sp>
      <p:sp>
        <p:nvSpPr>
          <p:cNvPr id="103" name="Google Shape;103;p25"/>
          <p:cNvSpPr txBox="1">
            <a:spLocks noGrp="1"/>
          </p:cNvSpPr>
          <p:nvPr>
            <p:ph type="body" idx="1"/>
          </p:nvPr>
        </p:nvSpPr>
        <p:spPr>
          <a:xfrm>
            <a:off x="311700" y="688275"/>
            <a:ext cx="8520600" cy="3667200"/>
          </a:xfrm>
          <a:prstGeom prst="rect">
            <a:avLst/>
          </a:prstGeom>
          <a:noFill/>
          <a:ln>
            <a:noFill/>
          </a:ln>
        </p:spPr>
        <p:txBody>
          <a:bodyPr spcFirstLastPara="1" wrap="square" lIns="91425" tIns="91425" rIns="91425" bIns="91425" anchor="t" anchorCtr="0">
            <a:normAutofit fontScale="25000" lnSpcReduction="20000"/>
          </a:bodyPr>
          <a:lstStyle/>
          <a:p>
            <a:pPr marL="114300" lvl="0" indent="0" algn="l" rtl="0">
              <a:lnSpc>
                <a:spcPct val="115000"/>
              </a:lnSpc>
              <a:spcBef>
                <a:spcPts val="0"/>
              </a:spcBef>
              <a:spcAft>
                <a:spcPts val="0"/>
              </a:spcAft>
              <a:buSzPct val="128571"/>
              <a:buNone/>
            </a:pPr>
            <a:r>
              <a:rPr lang="ja-JP" altLang="en-US" sz="5600" b="1" dirty="0">
                <a:latin typeface="Yu Gothic" panose="020B0400000000000000" pitchFamily="34" charset="-128"/>
                <a:ea typeface="Yu Gothic" panose="020B0400000000000000" pitchFamily="34" charset="-128"/>
                <a:cs typeface="Calibri"/>
                <a:sym typeface="Calibri"/>
              </a:rPr>
              <a:t>海外のプライベート・イシュアー</a:t>
            </a:r>
            <a:r>
              <a:rPr lang="en-US" altLang="ja-JP" sz="5600" b="1" dirty="0">
                <a:latin typeface="Yu Gothic" panose="020B0400000000000000" pitchFamily="34" charset="-128"/>
                <a:ea typeface="Yu Gothic" panose="020B0400000000000000" pitchFamily="34" charset="-128"/>
                <a:cs typeface="Calibri"/>
                <a:sym typeface="Calibri"/>
              </a:rPr>
              <a:t> vs. </a:t>
            </a:r>
            <a:r>
              <a:rPr lang="ja-JP" altLang="en-US" sz="5600" b="1" dirty="0">
                <a:latin typeface="Yu Gothic" panose="020B0400000000000000" pitchFamily="34" charset="-128"/>
                <a:ea typeface="Yu Gothic" panose="020B0400000000000000" pitchFamily="34" charset="-128"/>
                <a:cs typeface="Calibri"/>
                <a:sym typeface="Calibri"/>
              </a:rPr>
              <a:t>国内企業</a:t>
            </a:r>
            <a:endParaRPr dirty="0">
              <a:latin typeface="Yu Gothic" panose="020B0400000000000000" pitchFamily="34" charset="-128"/>
              <a:ea typeface="Yu Gothic" panose="020B0400000000000000" pitchFamily="34" charset="-128"/>
            </a:endParaRPr>
          </a:p>
          <a:p>
            <a:pPr marL="114300" lvl="0" indent="0" algn="l" rtl="0">
              <a:lnSpc>
                <a:spcPct val="115000"/>
              </a:lnSpc>
              <a:spcBef>
                <a:spcPts val="0"/>
              </a:spcBef>
              <a:spcAft>
                <a:spcPts val="0"/>
              </a:spcAft>
              <a:buSzPts val="1800"/>
              <a:buNone/>
            </a:pPr>
            <a:endParaRPr sz="1800" dirty="0">
              <a:latin typeface="Yu Gothic" panose="020B0400000000000000" pitchFamily="34" charset="-128"/>
              <a:ea typeface="Yu Gothic" panose="020B0400000000000000" pitchFamily="34" charset="-128"/>
              <a:cs typeface="Calibri"/>
              <a:sym typeface="Calibri"/>
            </a:endParaRPr>
          </a:p>
          <a:p>
            <a:pPr marL="114300" lvl="0" indent="0" algn="l" rtl="0">
              <a:lnSpc>
                <a:spcPct val="115000"/>
              </a:lnSpc>
              <a:spcBef>
                <a:spcPts val="0"/>
              </a:spcBef>
              <a:spcAft>
                <a:spcPts val="0"/>
              </a:spcAft>
              <a:buSzPct val="150000"/>
              <a:buNone/>
            </a:pPr>
            <a:r>
              <a:rPr lang="ja-JP" altLang="en-US" sz="4800" dirty="0">
                <a:latin typeface="Yu Gothic" panose="020B0400000000000000" pitchFamily="34" charset="-128"/>
                <a:ea typeface="Yu Gothic" panose="020B0400000000000000" pitchFamily="34" charset="-128"/>
                <a:cs typeface="Calibri"/>
                <a:sym typeface="Calibri"/>
              </a:rPr>
              <a:t>国内法人として再構築するかどうか</a:t>
            </a:r>
            <a:r>
              <a:rPr lang="en-US" altLang="ja-JP" sz="4800" dirty="0">
                <a:latin typeface="Yu Gothic" panose="020B0400000000000000" pitchFamily="34" charset="-128"/>
                <a:ea typeface="Yu Gothic" panose="020B0400000000000000" pitchFamily="34" charset="-128"/>
                <a:cs typeface="Calibri"/>
                <a:sym typeface="Calibri"/>
              </a:rPr>
              <a:t> </a:t>
            </a:r>
            <a:r>
              <a:rPr lang="ja-JP" altLang="en-US" sz="4800" dirty="0">
                <a:latin typeface="Yu Gothic" panose="020B0400000000000000" pitchFamily="34" charset="-128"/>
                <a:ea typeface="Yu Gothic" panose="020B0400000000000000" pitchFamily="34" charset="-128"/>
                <a:cs typeface="Calibri"/>
                <a:sym typeface="Calibri"/>
              </a:rPr>
              <a:t>－</a:t>
            </a:r>
            <a:r>
              <a:rPr lang="en-US" altLang="ja-JP" sz="4800" dirty="0">
                <a:latin typeface="Yu Gothic" panose="020B0400000000000000" pitchFamily="34" charset="-128"/>
                <a:ea typeface="Yu Gothic" panose="020B0400000000000000" pitchFamily="34" charset="-128"/>
                <a:cs typeface="Calibri"/>
                <a:sym typeface="Calibri"/>
              </a:rPr>
              <a:t> </a:t>
            </a:r>
            <a:r>
              <a:rPr lang="ja-JP" altLang="en-US" sz="4800" dirty="0">
                <a:latin typeface="Yu Gothic" panose="020B0400000000000000" pitchFamily="34" charset="-128"/>
                <a:ea typeface="Yu Gothic" panose="020B0400000000000000" pitchFamily="34" charset="-128"/>
                <a:cs typeface="Calibri"/>
                <a:sym typeface="Calibri"/>
              </a:rPr>
              <a:t>現行の企業構造による問題 （株主</a:t>
            </a:r>
            <a:r>
              <a:rPr lang="en-US" altLang="ja-JP" sz="4800" dirty="0">
                <a:latin typeface="Yu Gothic" panose="020B0400000000000000" pitchFamily="34" charset="-128"/>
                <a:ea typeface="Yu Gothic" panose="020B0400000000000000" pitchFamily="34" charset="-128"/>
                <a:cs typeface="Calibri"/>
                <a:sym typeface="Calibri"/>
              </a:rPr>
              <a:t>/</a:t>
            </a:r>
            <a:r>
              <a:rPr lang="ja-JP" altLang="en-US" sz="4800" dirty="0">
                <a:latin typeface="Yu Gothic" panose="020B0400000000000000" pitchFamily="34" charset="-128"/>
                <a:ea typeface="Yu Gothic" panose="020B0400000000000000" pitchFamily="34" charset="-128"/>
                <a:cs typeface="Calibri"/>
                <a:sym typeface="Calibri"/>
              </a:rPr>
              <a:t>投資家</a:t>
            </a:r>
            <a:r>
              <a:rPr lang="en-US" altLang="ja-JP" sz="4800" dirty="0">
                <a:latin typeface="Yu Gothic" panose="020B0400000000000000" pitchFamily="34" charset="-128"/>
                <a:ea typeface="Yu Gothic" panose="020B0400000000000000" pitchFamily="34" charset="-128"/>
                <a:cs typeface="Calibri"/>
                <a:sym typeface="Calibri"/>
              </a:rPr>
              <a:t>/</a:t>
            </a:r>
            <a:r>
              <a:rPr lang="ja-JP" altLang="en-US" sz="4800" dirty="0">
                <a:latin typeface="Yu Gothic" panose="020B0400000000000000" pitchFamily="34" charset="-128"/>
                <a:ea typeface="Yu Gothic" panose="020B0400000000000000" pitchFamily="34" charset="-128"/>
                <a:cs typeface="Calibri"/>
                <a:sym typeface="Calibri"/>
              </a:rPr>
              <a:t>債権者による承認；国外の所有者を制限する法律など）</a:t>
            </a:r>
            <a:br>
              <a:rPr lang="en" sz="4800" dirty="0">
                <a:latin typeface="Yu Gothic" panose="020B0400000000000000" pitchFamily="34" charset="-128"/>
                <a:ea typeface="Yu Gothic" panose="020B0400000000000000" pitchFamily="34" charset="-128"/>
                <a:cs typeface="Calibri"/>
                <a:sym typeface="Calibri"/>
              </a:rPr>
            </a:br>
            <a:br>
              <a:rPr lang="en" sz="4800" dirty="0">
                <a:latin typeface="Yu Gothic" panose="020B0400000000000000" pitchFamily="34" charset="-128"/>
                <a:ea typeface="Yu Gothic" panose="020B0400000000000000" pitchFamily="34" charset="-128"/>
                <a:cs typeface="Calibri"/>
                <a:sym typeface="Calibri"/>
              </a:rPr>
            </a:br>
            <a:r>
              <a:rPr lang="ja-JP" altLang="en-US" sz="4800" dirty="0">
                <a:latin typeface="Yu Gothic" panose="020B0400000000000000" pitchFamily="34" charset="-128"/>
                <a:ea typeface="Yu Gothic" panose="020B0400000000000000" pitchFamily="34" charset="-128"/>
                <a:cs typeface="Calibri"/>
                <a:sym typeface="Calibri"/>
              </a:rPr>
              <a:t>海外イシュアーのままとする場合、自国の法律に依存できます</a:t>
            </a:r>
            <a:r>
              <a:rPr lang="en-US" altLang="ja-JP" sz="4800" dirty="0">
                <a:latin typeface="Yu Gothic" panose="020B0400000000000000" pitchFamily="34" charset="-128"/>
                <a:ea typeface="Yu Gothic" panose="020B0400000000000000" pitchFamily="34" charset="-128"/>
                <a:cs typeface="Calibri"/>
                <a:sym typeface="Calibri"/>
              </a:rPr>
              <a:t>- </a:t>
            </a:r>
            <a:r>
              <a:rPr lang="ja-JP" altLang="en-US" sz="4800" dirty="0">
                <a:latin typeface="Yu Gothic" panose="020B0400000000000000" pitchFamily="34" charset="-128"/>
                <a:ea typeface="Yu Gothic" panose="020B0400000000000000" pitchFamily="34" charset="-128"/>
                <a:cs typeface="Calibri"/>
                <a:sym typeface="Calibri"/>
              </a:rPr>
              <a:t>当事務所は日本の企業法を含む日本の自国規則、</a:t>
            </a:r>
            <a:r>
              <a:rPr lang="en-US" altLang="ja-JP" sz="4800" dirty="0">
                <a:latin typeface="Yu Gothic" panose="020B0400000000000000" pitchFamily="34" charset="-128"/>
                <a:ea typeface="Yu Gothic" panose="020B0400000000000000" pitchFamily="34" charset="-128"/>
                <a:cs typeface="Calibri"/>
                <a:sym typeface="Calibri"/>
              </a:rPr>
              <a:t>Nasdaq</a:t>
            </a:r>
            <a:r>
              <a:rPr lang="ja-JP" altLang="en-US" sz="4800" dirty="0">
                <a:latin typeface="Yu Gothic" panose="020B0400000000000000" pitchFamily="34" charset="-128"/>
                <a:ea typeface="Yu Gothic" panose="020B0400000000000000" pitchFamily="34" charset="-128"/>
                <a:cs typeface="Calibri"/>
                <a:sym typeface="Calibri"/>
              </a:rPr>
              <a:t>監査委員会の条件を満たす監査役会、会議招集義務等に通じています。</a:t>
            </a:r>
            <a:endParaRPr sz="4800" dirty="0">
              <a:latin typeface="Yu Gothic" panose="020B0400000000000000" pitchFamily="34" charset="-128"/>
              <a:ea typeface="Yu Gothic" panose="020B0400000000000000" pitchFamily="34" charset="-128"/>
              <a:cs typeface="Calibri"/>
              <a:sym typeface="Calibri"/>
            </a:endParaRPr>
          </a:p>
          <a:p>
            <a:pPr marL="114300" lvl="0" indent="0" algn="l" rtl="0">
              <a:lnSpc>
                <a:spcPct val="115000"/>
              </a:lnSpc>
              <a:spcBef>
                <a:spcPts val="0"/>
              </a:spcBef>
              <a:spcAft>
                <a:spcPts val="0"/>
              </a:spcAft>
              <a:buClr>
                <a:schemeClr val="dk1"/>
              </a:buClr>
              <a:buSzPts val="275"/>
              <a:buFont typeface="Arial"/>
              <a:buNone/>
            </a:pPr>
            <a:endParaRPr sz="4800" dirty="0">
              <a:latin typeface="Yu Gothic" panose="020B0400000000000000" pitchFamily="34" charset="-128"/>
              <a:ea typeface="Yu Gothic" panose="020B0400000000000000" pitchFamily="34" charset="-128"/>
              <a:cs typeface="Calibri"/>
              <a:sym typeface="Calibri"/>
            </a:endParaRPr>
          </a:p>
          <a:p>
            <a:pPr marL="114300" lvl="0" indent="0" algn="l" rtl="0">
              <a:lnSpc>
                <a:spcPct val="115000"/>
              </a:lnSpc>
              <a:spcBef>
                <a:spcPts val="0"/>
              </a:spcBef>
              <a:spcAft>
                <a:spcPts val="0"/>
              </a:spcAft>
              <a:buClr>
                <a:schemeClr val="dk1"/>
              </a:buClr>
              <a:buSzPts val="275"/>
              <a:buFont typeface="Arial"/>
              <a:buNone/>
            </a:pPr>
            <a:r>
              <a:rPr lang="ja-JP" altLang="en-US" sz="4800" dirty="0">
                <a:latin typeface="Yu Gothic" panose="020B0400000000000000" pitchFamily="34" charset="-128"/>
                <a:ea typeface="Yu Gothic" panose="020B0400000000000000" pitchFamily="34" charset="-128"/>
                <a:cs typeface="Calibri"/>
                <a:sym typeface="Calibri"/>
              </a:rPr>
              <a:t>財務諸表の違い</a:t>
            </a:r>
            <a:r>
              <a:rPr lang="en" sz="4800" dirty="0">
                <a:latin typeface="Yu Gothic" panose="020B0400000000000000" pitchFamily="34" charset="-128"/>
                <a:ea typeface="Yu Gothic" panose="020B0400000000000000" pitchFamily="34" charset="-128"/>
                <a:cs typeface="Calibri"/>
                <a:sym typeface="Calibri"/>
              </a:rPr>
              <a:t> – </a:t>
            </a:r>
            <a:r>
              <a:rPr lang="ja-JP" altLang="en-US" sz="4800" dirty="0">
                <a:latin typeface="Yu Gothic" panose="020B0400000000000000" pitchFamily="34" charset="-128"/>
                <a:ea typeface="Yu Gothic" panose="020B0400000000000000" pitchFamily="34" charset="-128"/>
                <a:cs typeface="Calibri"/>
                <a:sym typeface="Calibri"/>
              </a:rPr>
              <a:t>国内イシュアーは</a:t>
            </a:r>
            <a:r>
              <a:rPr lang="en" sz="4800" dirty="0">
                <a:latin typeface="Yu Gothic" panose="020B0400000000000000" pitchFamily="34" charset="-128"/>
                <a:ea typeface="Yu Gothic" panose="020B0400000000000000" pitchFamily="34" charset="-128"/>
                <a:cs typeface="Calibri"/>
                <a:sym typeface="Calibri"/>
              </a:rPr>
              <a:t> U.S. GAAP</a:t>
            </a:r>
            <a:r>
              <a:rPr lang="ja-JP" altLang="en-US" sz="4800" dirty="0">
                <a:latin typeface="Yu Gothic" panose="020B0400000000000000" pitchFamily="34" charset="-128"/>
                <a:ea typeface="Yu Gothic" panose="020B0400000000000000" pitchFamily="34" charset="-128"/>
                <a:cs typeface="Calibri"/>
                <a:sym typeface="Calibri"/>
              </a:rPr>
              <a:t>を使わなければなりません</a:t>
            </a:r>
            <a:r>
              <a:rPr lang="en" sz="4800" dirty="0">
                <a:latin typeface="Yu Gothic" panose="020B0400000000000000" pitchFamily="34" charset="-128"/>
                <a:ea typeface="Yu Gothic" panose="020B0400000000000000" pitchFamily="34" charset="-128"/>
                <a:cs typeface="Calibri"/>
                <a:sym typeface="Calibri"/>
              </a:rPr>
              <a:t>; </a:t>
            </a:r>
            <a:r>
              <a:rPr lang="ja-JP" altLang="en-US" sz="4800" dirty="0">
                <a:latin typeface="Yu Gothic" panose="020B0400000000000000" pitchFamily="34" charset="-128"/>
                <a:ea typeface="Yu Gothic" panose="020B0400000000000000" pitchFamily="34" charset="-128"/>
                <a:cs typeface="Calibri"/>
                <a:sym typeface="Calibri"/>
              </a:rPr>
              <a:t>海外イシュアーは</a:t>
            </a:r>
            <a:r>
              <a:rPr lang="en" sz="4800" dirty="0">
                <a:latin typeface="Yu Gothic" panose="020B0400000000000000" pitchFamily="34" charset="-128"/>
                <a:ea typeface="Yu Gothic" panose="020B0400000000000000" pitchFamily="34" charset="-128"/>
                <a:cs typeface="Calibri"/>
                <a:sym typeface="Calibri"/>
              </a:rPr>
              <a:t>IFRS</a:t>
            </a:r>
            <a:r>
              <a:rPr lang="ja-JP" altLang="en-US" sz="4800" dirty="0">
                <a:latin typeface="Yu Gothic" panose="020B0400000000000000" pitchFamily="34" charset="-128"/>
                <a:ea typeface="Yu Gothic" panose="020B0400000000000000" pitchFamily="34" charset="-128"/>
                <a:cs typeface="Calibri"/>
                <a:sym typeface="Calibri"/>
              </a:rPr>
              <a:t>、現地</a:t>
            </a:r>
            <a:r>
              <a:rPr lang="en" sz="4800" dirty="0">
                <a:latin typeface="Yu Gothic" panose="020B0400000000000000" pitchFamily="34" charset="-128"/>
                <a:ea typeface="Yu Gothic" panose="020B0400000000000000" pitchFamily="34" charset="-128"/>
                <a:cs typeface="Calibri"/>
                <a:sym typeface="Calibri"/>
              </a:rPr>
              <a:t> GAAP (JGAAP)</a:t>
            </a:r>
            <a:r>
              <a:rPr lang="ja-JP" altLang="en-US" sz="4800" dirty="0">
                <a:latin typeface="Yu Gothic" panose="020B0400000000000000" pitchFamily="34" charset="-128"/>
                <a:ea typeface="Yu Gothic" panose="020B0400000000000000" pitchFamily="34" charset="-128"/>
                <a:cs typeface="Calibri"/>
                <a:sym typeface="Calibri"/>
              </a:rPr>
              <a:t>、又は</a:t>
            </a:r>
            <a:r>
              <a:rPr lang="en" sz="4800" dirty="0">
                <a:latin typeface="Yu Gothic" panose="020B0400000000000000" pitchFamily="34" charset="-128"/>
                <a:ea typeface="Yu Gothic" panose="020B0400000000000000" pitchFamily="34" charset="-128"/>
                <a:cs typeface="Calibri"/>
                <a:sym typeface="Calibri"/>
              </a:rPr>
              <a:t> U.S. GAAP</a:t>
            </a:r>
            <a:r>
              <a:rPr lang="ja-JP" altLang="en-US" sz="4800" dirty="0">
                <a:latin typeface="Yu Gothic" panose="020B0400000000000000" pitchFamily="34" charset="-128"/>
                <a:ea typeface="Yu Gothic" panose="020B0400000000000000" pitchFamily="34" charset="-128"/>
                <a:cs typeface="Calibri"/>
                <a:sym typeface="Calibri"/>
              </a:rPr>
              <a:t>を使うことができます</a:t>
            </a:r>
            <a:endParaRPr sz="4800" dirty="0">
              <a:latin typeface="Yu Gothic" panose="020B0400000000000000" pitchFamily="34" charset="-128"/>
              <a:ea typeface="Yu Gothic" panose="020B0400000000000000" pitchFamily="34" charset="-128"/>
              <a:cs typeface="Calibri"/>
              <a:sym typeface="Calibri"/>
            </a:endParaRPr>
          </a:p>
          <a:p>
            <a:pPr marL="457200" lvl="0" indent="0" algn="l" rtl="0">
              <a:lnSpc>
                <a:spcPct val="115000"/>
              </a:lnSpc>
              <a:spcBef>
                <a:spcPts val="0"/>
              </a:spcBef>
              <a:spcAft>
                <a:spcPts val="0"/>
              </a:spcAft>
              <a:buClr>
                <a:schemeClr val="dk1"/>
              </a:buClr>
              <a:buSzPts val="275"/>
              <a:buFont typeface="Arial"/>
              <a:buNone/>
            </a:pPr>
            <a:r>
              <a:rPr lang="en" sz="4800" dirty="0">
                <a:latin typeface="Yu Gothic" panose="020B0400000000000000" pitchFamily="34" charset="-128"/>
                <a:ea typeface="Yu Gothic" panose="020B0400000000000000" pitchFamily="34" charset="-128"/>
                <a:cs typeface="Calibri"/>
                <a:sym typeface="Calibri"/>
              </a:rPr>
              <a:t>-  </a:t>
            </a:r>
            <a:r>
              <a:rPr lang="ja-JP" altLang="en-US" sz="4800" dirty="0">
                <a:latin typeface="Yu Gothic" panose="020B0400000000000000" pitchFamily="34" charset="-128"/>
                <a:ea typeface="Yu Gothic" panose="020B0400000000000000" pitchFamily="34" charset="-128"/>
                <a:cs typeface="Calibri"/>
                <a:sym typeface="Calibri"/>
              </a:rPr>
              <a:t>米国財務諸表は</a:t>
            </a:r>
            <a:r>
              <a:rPr lang="en-US" altLang="ja-JP" sz="4800" dirty="0">
                <a:latin typeface="Yu Gothic" panose="020B0400000000000000" pitchFamily="34" charset="-128"/>
                <a:ea typeface="Yu Gothic" panose="020B0400000000000000" pitchFamily="34" charset="-128"/>
                <a:cs typeface="Calibri"/>
                <a:sym typeface="Calibri"/>
              </a:rPr>
              <a:t>135</a:t>
            </a:r>
            <a:r>
              <a:rPr lang="ja-JP" altLang="en-US" sz="4800" dirty="0">
                <a:latin typeface="Yu Gothic" panose="020B0400000000000000" pitchFamily="34" charset="-128"/>
                <a:ea typeface="Yu Gothic" panose="020B0400000000000000" pitchFamily="34" charset="-128"/>
                <a:cs typeface="Calibri"/>
                <a:sym typeface="Calibri"/>
              </a:rPr>
              <a:t>日ごとに古くなり、四半期ごとの更新が必要です。</a:t>
            </a:r>
            <a:r>
              <a:rPr lang="en" sz="4800" dirty="0">
                <a:latin typeface="Yu Gothic" panose="020B0400000000000000" pitchFamily="34" charset="-128"/>
                <a:ea typeface="Yu Gothic" panose="020B0400000000000000" pitchFamily="34" charset="-128"/>
                <a:cs typeface="Calibri"/>
                <a:sym typeface="Calibri"/>
              </a:rPr>
              <a:t> </a:t>
            </a:r>
            <a:r>
              <a:rPr lang="ja-JP" altLang="en-US" sz="4800" dirty="0">
                <a:latin typeface="Yu Gothic" panose="020B0400000000000000" pitchFamily="34" charset="-128"/>
                <a:ea typeface="Yu Gothic" panose="020B0400000000000000" pitchFamily="34" charset="-128"/>
                <a:cs typeface="Calibri"/>
                <a:sym typeface="Calibri"/>
              </a:rPr>
              <a:t>登録書類にある海外の財務諸表は（監査されていようといまいと）９か月より古いものではいけません</a:t>
            </a:r>
            <a:r>
              <a:rPr lang="en" sz="4800" dirty="0">
                <a:latin typeface="Yu Gothic" panose="020B0400000000000000" pitchFamily="34" charset="-128"/>
                <a:ea typeface="Yu Gothic" panose="020B0400000000000000" pitchFamily="34" charset="-128"/>
                <a:cs typeface="Calibri"/>
                <a:sym typeface="Calibri"/>
              </a:rPr>
              <a:t> (</a:t>
            </a:r>
            <a:r>
              <a:rPr lang="ja-JP" altLang="en-US" sz="4800" dirty="0">
                <a:latin typeface="Yu Gothic" panose="020B0400000000000000" pitchFamily="34" charset="-128"/>
                <a:ea typeface="Yu Gothic" panose="020B0400000000000000" pitchFamily="34" charset="-128"/>
                <a:cs typeface="Calibri"/>
                <a:sym typeface="Calibri"/>
              </a:rPr>
              <a:t>及び監査は</a:t>
            </a:r>
            <a:r>
              <a:rPr lang="en-US" altLang="ja-JP" sz="4800" dirty="0">
                <a:latin typeface="Yu Gothic" panose="020B0400000000000000" pitchFamily="34" charset="-128"/>
                <a:ea typeface="Yu Gothic" panose="020B0400000000000000" pitchFamily="34" charset="-128"/>
                <a:cs typeface="Calibri"/>
                <a:sym typeface="Calibri"/>
              </a:rPr>
              <a:t>12</a:t>
            </a:r>
            <a:r>
              <a:rPr lang="ja-JP" altLang="en-US" sz="4800" dirty="0">
                <a:latin typeface="Yu Gothic" panose="020B0400000000000000" pitchFamily="34" charset="-128"/>
                <a:ea typeface="Yu Gothic" panose="020B0400000000000000" pitchFamily="34" charset="-128"/>
                <a:cs typeface="Calibri"/>
                <a:sym typeface="Calibri"/>
              </a:rPr>
              <a:t>か月を過ぎていてはいけません。途中審査期間は</a:t>
            </a:r>
            <a:r>
              <a:rPr lang="en-US" altLang="ja-JP" sz="4800" dirty="0">
                <a:latin typeface="Yu Gothic" panose="020B0400000000000000" pitchFamily="34" charset="-128"/>
                <a:ea typeface="Yu Gothic" panose="020B0400000000000000" pitchFamily="34" charset="-128"/>
                <a:cs typeface="Calibri"/>
                <a:sym typeface="Calibri"/>
              </a:rPr>
              <a:t>6</a:t>
            </a:r>
            <a:r>
              <a:rPr lang="ja-JP" altLang="en-US" sz="4800" dirty="0">
                <a:latin typeface="Yu Gothic" panose="020B0400000000000000" pitchFamily="34" charset="-128"/>
                <a:ea typeface="Yu Gothic" panose="020B0400000000000000" pitchFamily="34" charset="-128"/>
                <a:cs typeface="Calibri"/>
                <a:sym typeface="Calibri"/>
              </a:rPr>
              <a:t>か月間です）</a:t>
            </a:r>
            <a:endParaRPr sz="4800" dirty="0">
              <a:latin typeface="Yu Gothic" panose="020B0400000000000000" pitchFamily="34" charset="-128"/>
              <a:ea typeface="Yu Gothic" panose="020B0400000000000000" pitchFamily="34" charset="-128"/>
              <a:cs typeface="Calibri"/>
              <a:sym typeface="Calibri"/>
            </a:endParaRPr>
          </a:p>
          <a:p>
            <a:pPr marL="114300" lvl="0" indent="0" algn="l" rtl="0">
              <a:lnSpc>
                <a:spcPct val="115000"/>
              </a:lnSpc>
              <a:spcBef>
                <a:spcPts val="0"/>
              </a:spcBef>
              <a:spcAft>
                <a:spcPts val="0"/>
              </a:spcAft>
              <a:buClr>
                <a:schemeClr val="dk1"/>
              </a:buClr>
              <a:buSzPts val="275"/>
              <a:buFont typeface="Arial"/>
              <a:buNone/>
            </a:pPr>
            <a:endParaRPr sz="4800" dirty="0">
              <a:latin typeface="Yu Gothic" panose="020B0400000000000000" pitchFamily="34" charset="-128"/>
              <a:ea typeface="Yu Gothic" panose="020B0400000000000000" pitchFamily="34" charset="-128"/>
              <a:cs typeface="Calibri"/>
              <a:sym typeface="Calibri"/>
            </a:endParaRPr>
          </a:p>
          <a:p>
            <a:pPr marL="114300" lvl="0" indent="0" algn="l" rtl="0">
              <a:lnSpc>
                <a:spcPct val="115000"/>
              </a:lnSpc>
              <a:spcBef>
                <a:spcPts val="0"/>
              </a:spcBef>
              <a:spcAft>
                <a:spcPts val="0"/>
              </a:spcAft>
              <a:buSzPct val="150000"/>
              <a:buNone/>
            </a:pPr>
            <a:r>
              <a:rPr lang="en" sz="4800" dirty="0">
                <a:latin typeface="Yu Gothic" panose="020B0400000000000000" pitchFamily="34" charset="-128"/>
                <a:ea typeface="Yu Gothic" panose="020B0400000000000000" pitchFamily="34" charset="-128"/>
                <a:cs typeface="Calibri"/>
                <a:sym typeface="Calibri"/>
              </a:rPr>
              <a:t>D&amp;O </a:t>
            </a:r>
            <a:r>
              <a:rPr lang="ja-JP" altLang="en-US" sz="4800" dirty="0">
                <a:latin typeface="Yu Gothic" panose="020B0400000000000000" pitchFamily="34" charset="-128"/>
                <a:ea typeface="Yu Gothic" panose="020B0400000000000000" pitchFamily="34" charset="-128"/>
                <a:cs typeface="Calibri"/>
                <a:sym typeface="Calibri"/>
              </a:rPr>
              <a:t>保険</a:t>
            </a:r>
            <a:r>
              <a:rPr lang="en" sz="4800" dirty="0">
                <a:latin typeface="Yu Gothic" panose="020B0400000000000000" pitchFamily="34" charset="-128"/>
                <a:ea typeface="Yu Gothic" panose="020B0400000000000000" pitchFamily="34" charset="-128"/>
                <a:cs typeface="Calibri"/>
                <a:sym typeface="Calibri"/>
              </a:rPr>
              <a:t> – </a:t>
            </a:r>
            <a:r>
              <a:rPr lang="ja-JP" altLang="en-US" sz="4800" dirty="0">
                <a:latin typeface="Yu Gothic" panose="020B0400000000000000" pitchFamily="34" charset="-128"/>
                <a:ea typeface="Yu Gothic" panose="020B0400000000000000" pitchFamily="34" charset="-128"/>
                <a:cs typeface="Calibri"/>
                <a:sym typeface="Calibri"/>
              </a:rPr>
              <a:t>日本法は追加の保険を必要とし、米国での適用には規制当局の承認が必要ですが、日本の保険会社はそれをカバーしません。</a:t>
            </a:r>
            <a:r>
              <a:rPr lang="en" sz="4800" dirty="0">
                <a:latin typeface="Yu Gothic" panose="020B0400000000000000" pitchFamily="34" charset="-128"/>
                <a:ea typeface="Yu Gothic" panose="020B0400000000000000" pitchFamily="34" charset="-128"/>
                <a:cs typeface="Calibri"/>
                <a:sym typeface="Calibri"/>
              </a:rPr>
              <a:t> </a:t>
            </a:r>
            <a:r>
              <a:rPr lang="ja-JP" altLang="en-US" sz="4800" dirty="0">
                <a:latin typeface="Yu Gothic" panose="020B0400000000000000" pitchFamily="34" charset="-128"/>
                <a:ea typeface="Yu Gothic" panose="020B0400000000000000" pitchFamily="34" charset="-128"/>
                <a:cs typeface="Calibri"/>
                <a:sym typeface="Calibri"/>
              </a:rPr>
              <a:t>米国での適用を含む</a:t>
            </a:r>
            <a:r>
              <a:rPr lang="en" sz="4800" dirty="0">
                <a:latin typeface="Yu Gothic" panose="020B0400000000000000" pitchFamily="34" charset="-128"/>
                <a:ea typeface="Yu Gothic" panose="020B0400000000000000" pitchFamily="34" charset="-128"/>
                <a:cs typeface="Calibri"/>
                <a:sym typeface="Calibri"/>
              </a:rPr>
              <a:t>D&amp;O </a:t>
            </a:r>
            <a:r>
              <a:rPr lang="ja-JP" altLang="en-US" sz="4800" dirty="0">
                <a:latin typeface="Yu Gothic" panose="020B0400000000000000" pitchFamily="34" charset="-128"/>
                <a:ea typeface="Yu Gothic" panose="020B0400000000000000" pitchFamily="34" charset="-128"/>
                <a:cs typeface="Calibri"/>
                <a:sym typeface="Calibri"/>
              </a:rPr>
              <a:t>保険は</a:t>
            </a:r>
            <a:r>
              <a:rPr lang="en-US" altLang="ja-JP" sz="4800" dirty="0">
                <a:latin typeface="Yu Gothic" panose="020B0400000000000000" pitchFamily="34" charset="-128"/>
                <a:ea typeface="Yu Gothic" panose="020B0400000000000000" pitchFamily="34" charset="-128"/>
                <a:cs typeface="Calibri"/>
                <a:sym typeface="Calibri"/>
              </a:rPr>
              <a:t>IPO</a:t>
            </a:r>
            <a:r>
              <a:rPr lang="ja-JP" altLang="en-US" sz="4800" dirty="0">
                <a:latin typeface="Yu Gothic" panose="020B0400000000000000" pitchFamily="34" charset="-128"/>
                <a:ea typeface="Yu Gothic" panose="020B0400000000000000" pitchFamily="34" charset="-128"/>
                <a:cs typeface="Calibri"/>
                <a:sym typeface="Calibri"/>
              </a:rPr>
              <a:t>を完了させる銀行側の条件です</a:t>
            </a:r>
            <a:endParaRPr sz="4800" dirty="0">
              <a:latin typeface="Yu Gothic" panose="020B0400000000000000" pitchFamily="34" charset="-128"/>
              <a:ea typeface="Yu Gothic" panose="020B0400000000000000" pitchFamily="34" charset="-128"/>
              <a:cs typeface="Calibri"/>
              <a:sym typeface="Calibri"/>
            </a:endParaRPr>
          </a:p>
          <a:p>
            <a:pPr marL="0" lvl="2" indent="0" algn="l" rtl="0">
              <a:lnSpc>
                <a:spcPct val="70000"/>
              </a:lnSpc>
              <a:spcBef>
                <a:spcPts val="0"/>
              </a:spcBef>
              <a:spcAft>
                <a:spcPts val="0"/>
              </a:spcAft>
              <a:buSzPts val="1400"/>
              <a:buNone/>
            </a:pPr>
            <a:endParaRPr dirty="0"/>
          </a:p>
        </p:txBody>
      </p:sp>
      <p:sp>
        <p:nvSpPr>
          <p:cNvPr id="104" name="Google Shape;104;p25"/>
          <p:cNvSpPr txBox="1"/>
          <p:nvPr/>
        </p:nvSpPr>
        <p:spPr>
          <a:xfrm>
            <a:off x="9379324" y="3200400"/>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5AB83E9B-746C-AF05-C2B6-0CFD22D36538}"/>
              </a:ext>
            </a:extLst>
          </p:cNvPr>
          <p:cNvSpPr txBox="1"/>
          <p:nvPr/>
        </p:nvSpPr>
        <p:spPr>
          <a:xfrm>
            <a:off x="1959818" y="4862017"/>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3" name="TextBox 2">
            <a:extLst>
              <a:ext uri="{FF2B5EF4-FFF2-40B4-BE49-F238E27FC236}">
                <a16:creationId xmlns:a16="http://schemas.microsoft.com/office/drawing/2014/main" id="{D3882C14-7922-9F59-03D3-7D3E11C0E878}"/>
              </a:ext>
            </a:extLst>
          </p:cNvPr>
          <p:cNvSpPr txBox="1"/>
          <p:nvPr/>
        </p:nvSpPr>
        <p:spPr>
          <a:xfrm>
            <a:off x="971766" y="4880439"/>
            <a:ext cx="398469" cy="84617"/>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アンソニー</a:t>
            </a:r>
            <a:endParaRPr lang="en-US" sz="600" dirty="0">
              <a:latin typeface="Yu Gothic" panose="020B0400000000000000" pitchFamily="34" charset="-128"/>
              <a:ea typeface="Yu Gothic" panose="020B0400000000000000" pitchFamily="34" charset="-128"/>
            </a:endParaRPr>
          </a:p>
        </p:txBody>
      </p:sp>
      <p:sp>
        <p:nvSpPr>
          <p:cNvPr id="6" name="TextBox 5">
            <a:extLst>
              <a:ext uri="{FF2B5EF4-FFF2-40B4-BE49-F238E27FC236}">
                <a16:creationId xmlns:a16="http://schemas.microsoft.com/office/drawing/2014/main" id="{02DEAE2F-BB83-EA24-7760-2372A21CD09C}"/>
              </a:ext>
            </a:extLst>
          </p:cNvPr>
          <p:cNvSpPr txBox="1"/>
          <p:nvPr/>
        </p:nvSpPr>
        <p:spPr>
          <a:xfrm>
            <a:off x="7421943" y="4775234"/>
            <a:ext cx="812800" cy="173566"/>
          </a:xfrm>
          <a:prstGeom prst="rect">
            <a:avLst/>
          </a:prstGeom>
          <a:solidFill>
            <a:schemeClr val="bg1"/>
          </a:solidFill>
        </p:spPr>
        <p:txBody>
          <a:bodyPr wrap="square" lIns="0" tIns="0" rIns="0" bIns="0" rtlCol="0">
            <a:noAutofit/>
          </a:bodyPr>
          <a:lstStyle/>
          <a:p>
            <a:pPr algn="l"/>
            <a:r>
              <a:rPr lang="ja-JP" altLang="en-US" sz="1000" dirty="0">
                <a:solidFill>
                  <a:schemeClr val="accent5">
                    <a:lumMod val="75000"/>
                  </a:schemeClr>
                </a:solidFill>
                <a:latin typeface="Yu Gothic" panose="020B0400000000000000" pitchFamily="34" charset="-128"/>
                <a:ea typeface="Yu Gothic" panose="020B0400000000000000" pitchFamily="34" charset="-128"/>
              </a:rPr>
              <a:t>アンソニー</a:t>
            </a:r>
            <a:endParaRPr lang="en-US" sz="1000" dirty="0">
              <a:solidFill>
                <a:schemeClr val="accent5">
                  <a:lumMod val="75000"/>
                </a:schemeClr>
              </a:solidFill>
              <a:latin typeface="Yu Gothic" panose="020B0400000000000000" pitchFamily="34" charset="-128"/>
              <a:ea typeface="Yu Gothic" panose="020B0400000000000000" pitchFamily="34" charset="-128"/>
            </a:endParaRPr>
          </a:p>
        </p:txBody>
      </p:sp>
      <p:sp>
        <p:nvSpPr>
          <p:cNvPr id="7" name="TextBox 6">
            <a:extLst>
              <a:ext uri="{FF2B5EF4-FFF2-40B4-BE49-F238E27FC236}">
                <a16:creationId xmlns:a16="http://schemas.microsoft.com/office/drawing/2014/main" id="{4CBF271E-F5DE-ABD4-683E-5C1D9CAF3DAE}"/>
              </a:ext>
            </a:extLst>
          </p:cNvPr>
          <p:cNvSpPr txBox="1"/>
          <p:nvPr/>
        </p:nvSpPr>
        <p:spPr>
          <a:xfrm>
            <a:off x="7446435" y="4948800"/>
            <a:ext cx="1587498" cy="103040"/>
          </a:xfrm>
          <a:prstGeom prst="rect">
            <a:avLst/>
          </a:prstGeom>
          <a:solidFill>
            <a:schemeClr val="bg1"/>
          </a:solidFill>
        </p:spPr>
        <p:txBody>
          <a:bodyPr wrap="square" lIns="0" tIns="0" rIns="0" bIns="0" rtlCol="0">
            <a:noAutofit/>
          </a:bodyPr>
          <a:lstStyle/>
          <a:p>
            <a:pPr algn="l"/>
            <a:r>
              <a:rPr lang="ja-JP" altLang="en-US" sz="600" dirty="0">
                <a:solidFill>
                  <a:schemeClr val="accent5">
                    <a:lumMod val="75000"/>
                  </a:schemeClr>
                </a:solidFill>
                <a:latin typeface="Yu Gothic" panose="020B0400000000000000" pitchFamily="34" charset="-128"/>
                <a:ea typeface="Yu Gothic" panose="020B0400000000000000" pitchFamily="34" charset="-128"/>
              </a:rPr>
              <a:t>企業法法律事務所</a:t>
            </a:r>
            <a:endParaRPr lang="en-US" sz="600" dirty="0">
              <a:solidFill>
                <a:schemeClr val="accent5">
                  <a:lumMod val="75000"/>
                </a:schemeClr>
              </a:solidFill>
              <a:latin typeface="Yu Gothic" panose="020B0400000000000000" pitchFamily="34" charset="-128"/>
              <a:ea typeface="Yu Gothic" panose="020B0400000000000000"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6"/>
          <p:cNvSpPr txBox="1">
            <a:spLocks noGrp="1"/>
          </p:cNvSpPr>
          <p:nvPr>
            <p:ph type="title"/>
          </p:nvPr>
        </p:nvSpPr>
        <p:spPr>
          <a:xfrm>
            <a:off x="311700" y="115574"/>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endParaRPr dirty="0"/>
          </a:p>
          <a:p>
            <a:pPr marL="0" lvl="0" indent="0" algn="l" rtl="0">
              <a:lnSpc>
                <a:spcPct val="100000"/>
              </a:lnSpc>
              <a:spcBef>
                <a:spcPts val="0"/>
              </a:spcBef>
              <a:spcAft>
                <a:spcPts val="0"/>
              </a:spcAft>
              <a:buSzPct val="111111"/>
              <a:buNone/>
            </a:pPr>
            <a:br>
              <a:rPr lang="en-US" dirty="0"/>
            </a:br>
            <a:endParaRPr dirty="0"/>
          </a:p>
        </p:txBody>
      </p:sp>
      <p:sp>
        <p:nvSpPr>
          <p:cNvPr id="110" name="Google Shape;110;p26"/>
          <p:cNvSpPr txBox="1">
            <a:spLocks noGrp="1"/>
          </p:cNvSpPr>
          <p:nvPr>
            <p:ph type="body" idx="1"/>
          </p:nvPr>
        </p:nvSpPr>
        <p:spPr>
          <a:xfrm>
            <a:off x="311700" y="688275"/>
            <a:ext cx="8520600" cy="36672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7200"/>
              <a:buNone/>
            </a:pPr>
            <a:endParaRPr lang="en-US" altLang="ja-JP" sz="1400" b="1" dirty="0">
              <a:latin typeface="Yu Gothic" panose="020B0400000000000000" pitchFamily="34" charset="-128"/>
              <a:ea typeface="Yu Gothic" panose="020B0400000000000000" pitchFamily="34" charset="-128"/>
              <a:cs typeface="Calibri"/>
              <a:sym typeface="Calibri"/>
            </a:endParaRPr>
          </a:p>
          <a:p>
            <a:pPr marL="0" lvl="0" indent="0" algn="l" rtl="0">
              <a:lnSpc>
                <a:spcPct val="115000"/>
              </a:lnSpc>
              <a:spcBef>
                <a:spcPts val="0"/>
              </a:spcBef>
              <a:spcAft>
                <a:spcPts val="0"/>
              </a:spcAft>
              <a:buSzPts val="7200"/>
              <a:buNone/>
            </a:pPr>
            <a:r>
              <a:rPr lang="ja-JP" altLang="en-US" sz="1400" b="1" dirty="0">
                <a:latin typeface="Yu Gothic" panose="020B0400000000000000" pitchFamily="34" charset="-128"/>
                <a:ea typeface="Yu Gothic" panose="020B0400000000000000" pitchFamily="34" charset="-128"/>
                <a:cs typeface="Calibri"/>
                <a:sym typeface="Calibri"/>
              </a:rPr>
              <a:t>海外プライベート・イシュアーとしての利点</a:t>
            </a:r>
            <a:r>
              <a:rPr lang="en" sz="1400" b="1" dirty="0">
                <a:latin typeface="Yu Gothic" panose="020B0400000000000000" pitchFamily="34" charset="-128"/>
                <a:ea typeface="Yu Gothic" panose="020B0400000000000000" pitchFamily="34" charset="-128"/>
                <a:cs typeface="Calibri"/>
                <a:sym typeface="Calibri"/>
              </a:rPr>
              <a:t>:</a:t>
            </a:r>
            <a:endParaRPr sz="1400" dirty="0">
              <a:latin typeface="Yu Gothic" panose="020B0400000000000000" pitchFamily="34" charset="-128"/>
              <a:ea typeface="Yu Gothic" panose="020B0400000000000000" pitchFamily="34" charset="-128"/>
            </a:endParaRPr>
          </a:p>
          <a:p>
            <a:pPr marL="114300" lvl="0" indent="0" algn="l" rtl="0">
              <a:lnSpc>
                <a:spcPct val="70000"/>
              </a:lnSpc>
              <a:spcBef>
                <a:spcPts val="0"/>
              </a:spcBef>
              <a:spcAft>
                <a:spcPts val="0"/>
              </a:spcAft>
              <a:buSzPts val="7200"/>
              <a:buNone/>
            </a:pPr>
            <a:endParaRPr sz="1400" dirty="0">
              <a:latin typeface="Yu Gothic" panose="020B0400000000000000" pitchFamily="34" charset="-128"/>
              <a:ea typeface="Yu Gothic" panose="020B0400000000000000" pitchFamily="34" charset="-128"/>
              <a:cs typeface="Calibri"/>
              <a:sym typeface="Calibri"/>
            </a:endParaRPr>
          </a:p>
          <a:p>
            <a:pPr marL="571500" lvl="1" indent="0" algn="l" rtl="0">
              <a:lnSpc>
                <a:spcPct val="95000"/>
              </a:lnSpc>
              <a:spcBef>
                <a:spcPts val="0"/>
              </a:spcBef>
              <a:spcAft>
                <a:spcPts val="0"/>
              </a:spcAft>
              <a:buSzPts val="5600"/>
              <a:buNone/>
            </a:pPr>
            <a:r>
              <a:rPr lang="en" sz="1100" dirty="0">
                <a:latin typeface="Yu Gothic" panose="020B0400000000000000" pitchFamily="34" charset="-128"/>
                <a:ea typeface="Yu Gothic" panose="020B0400000000000000" pitchFamily="34" charset="-128"/>
                <a:cs typeface="Calibri"/>
                <a:sym typeface="Calibri"/>
              </a:rPr>
              <a:t>(a)	SEC </a:t>
            </a:r>
            <a:r>
              <a:rPr lang="ja-JP" altLang="en-US" sz="1100" dirty="0">
                <a:latin typeface="Yu Gothic" panose="020B0400000000000000" pitchFamily="34" charset="-128"/>
                <a:ea typeface="Yu Gothic" panose="020B0400000000000000" pitchFamily="34" charset="-128"/>
                <a:cs typeface="Calibri"/>
                <a:sym typeface="Calibri"/>
              </a:rPr>
              <a:t>報告規則</a:t>
            </a:r>
            <a:r>
              <a:rPr lang="en" sz="1100" dirty="0">
                <a:latin typeface="Yu Gothic" panose="020B0400000000000000" pitchFamily="34" charset="-128"/>
                <a:ea typeface="Yu Gothic" panose="020B0400000000000000" pitchFamily="34" charset="-128"/>
                <a:cs typeface="Calibri"/>
                <a:sym typeface="Calibri"/>
              </a:rPr>
              <a:t> –</a:t>
            </a:r>
            <a:endParaRPr sz="1100" dirty="0">
              <a:latin typeface="Yu Gothic" panose="020B0400000000000000" pitchFamily="34" charset="-128"/>
              <a:ea typeface="Yu Gothic" panose="020B0400000000000000" pitchFamily="34" charset="-128"/>
            </a:endParaRPr>
          </a:p>
          <a:p>
            <a:pPr marL="571500" lvl="1" indent="0" algn="l" rtl="0">
              <a:lnSpc>
                <a:spcPct val="95000"/>
              </a:lnSpc>
              <a:spcBef>
                <a:spcPts val="0"/>
              </a:spcBef>
              <a:spcAft>
                <a:spcPts val="0"/>
              </a:spcAft>
              <a:buSzPts val="5600"/>
              <a:buNone/>
            </a:pPr>
            <a:endParaRPr sz="1100" dirty="0">
              <a:latin typeface="Yu Gothic" panose="020B0400000000000000" pitchFamily="34" charset="-128"/>
              <a:ea typeface="Yu Gothic" panose="020B0400000000000000" pitchFamily="34" charset="-128"/>
              <a:cs typeface="Calibri"/>
              <a:sym typeface="Calibri"/>
            </a:endParaRPr>
          </a:p>
          <a:p>
            <a:pPr marL="1028700" lvl="2" indent="0" algn="l" rtl="0">
              <a:lnSpc>
                <a:spcPct val="95000"/>
              </a:lnSpc>
              <a:spcBef>
                <a:spcPts val="0"/>
              </a:spcBef>
              <a:spcAft>
                <a:spcPts val="0"/>
              </a:spcAft>
              <a:buSzPts val="5600"/>
              <a:buNone/>
            </a:pPr>
            <a:r>
              <a:rPr lang="en" sz="1100" dirty="0">
                <a:latin typeface="Yu Gothic" panose="020B0400000000000000" pitchFamily="34" charset="-128"/>
                <a:ea typeface="Yu Gothic" panose="020B0400000000000000" pitchFamily="34" charset="-128"/>
                <a:cs typeface="Calibri"/>
                <a:sym typeface="Calibri"/>
              </a:rPr>
              <a:t>a.  </a:t>
            </a:r>
            <a:r>
              <a:rPr lang="en-US" altLang="ja-JP" sz="1100" dirty="0">
                <a:latin typeface="Yu Gothic" panose="020B0400000000000000" pitchFamily="34" charset="-128"/>
                <a:ea typeface="Yu Gothic" panose="020B0400000000000000" pitchFamily="34" charset="-128"/>
                <a:cs typeface="Calibri"/>
                <a:sym typeface="Calibri"/>
              </a:rPr>
              <a:t>Nasdaq</a:t>
            </a:r>
            <a:r>
              <a:rPr lang="ja-JP" altLang="en-US" sz="1100" dirty="0">
                <a:latin typeface="Yu Gothic" panose="020B0400000000000000" pitchFamily="34" charset="-128"/>
                <a:ea typeface="Yu Gothic" panose="020B0400000000000000" pitchFamily="34" charset="-128"/>
                <a:cs typeface="Calibri"/>
                <a:sym typeface="Calibri"/>
              </a:rPr>
              <a:t>は半年ごとの財務諸表を必要とするが、</a:t>
            </a:r>
            <a:r>
              <a:rPr lang="en-US" altLang="ja-JP" sz="1100" dirty="0">
                <a:latin typeface="Yu Gothic" panose="020B0400000000000000" pitchFamily="34" charset="-128"/>
                <a:ea typeface="Yu Gothic" panose="020B0400000000000000" pitchFamily="34" charset="-128"/>
                <a:cs typeface="Calibri"/>
                <a:sym typeface="Calibri"/>
              </a:rPr>
              <a:t>10-Q</a:t>
            </a:r>
            <a:r>
              <a:rPr lang="ja-JP" altLang="en-US" sz="1100" dirty="0">
                <a:latin typeface="Yu Gothic" panose="020B0400000000000000" pitchFamily="34" charset="-128"/>
                <a:ea typeface="Yu Gothic" panose="020B0400000000000000" pitchFamily="34" charset="-128"/>
                <a:cs typeface="Calibri"/>
                <a:sym typeface="Calibri"/>
              </a:rPr>
              <a:t>フォームを用いた四半期ごとの報告は不要</a:t>
            </a:r>
            <a:endParaRPr sz="1100" dirty="0">
              <a:latin typeface="Yu Gothic" panose="020B0400000000000000" pitchFamily="34" charset="-128"/>
              <a:ea typeface="Yu Gothic" panose="020B0400000000000000" pitchFamily="34" charset="-128"/>
            </a:endParaRPr>
          </a:p>
          <a:p>
            <a:pPr marL="1028700" lvl="2" indent="0" algn="l" rtl="0">
              <a:lnSpc>
                <a:spcPct val="95000"/>
              </a:lnSpc>
              <a:spcBef>
                <a:spcPts val="0"/>
              </a:spcBef>
              <a:spcAft>
                <a:spcPts val="0"/>
              </a:spcAft>
              <a:buSzPts val="5600"/>
              <a:buNone/>
            </a:pPr>
            <a:endParaRPr sz="1100" dirty="0">
              <a:latin typeface="Yu Gothic" panose="020B0400000000000000" pitchFamily="34" charset="-128"/>
              <a:ea typeface="Yu Gothic" panose="020B0400000000000000" pitchFamily="34" charset="-128"/>
              <a:cs typeface="Calibri"/>
              <a:sym typeface="Calibri"/>
            </a:endParaRPr>
          </a:p>
          <a:p>
            <a:pPr marL="1028700" lvl="2" indent="0" algn="l" rtl="0">
              <a:lnSpc>
                <a:spcPct val="95000"/>
              </a:lnSpc>
              <a:spcBef>
                <a:spcPts val="0"/>
              </a:spcBef>
              <a:spcAft>
                <a:spcPts val="0"/>
              </a:spcAft>
              <a:buSzPts val="5600"/>
              <a:buNone/>
            </a:pPr>
            <a:r>
              <a:rPr lang="en" sz="1100" dirty="0">
                <a:latin typeface="Yu Gothic" panose="020B0400000000000000" pitchFamily="34" charset="-128"/>
                <a:ea typeface="Yu Gothic" panose="020B0400000000000000" pitchFamily="34" charset="-128"/>
                <a:cs typeface="Calibri"/>
                <a:sym typeface="Calibri"/>
              </a:rPr>
              <a:t>b.  </a:t>
            </a:r>
            <a:r>
              <a:rPr lang="en-US" sz="1100" dirty="0">
                <a:latin typeface="Yu Gothic" panose="020B0400000000000000" pitchFamily="34" charset="-128"/>
                <a:ea typeface="Yu Gothic" panose="020B0400000000000000" pitchFamily="34" charset="-128"/>
                <a:cs typeface="Calibri"/>
                <a:sym typeface="Calibri"/>
              </a:rPr>
              <a:t>8-K</a:t>
            </a:r>
            <a:r>
              <a:rPr lang="ja-JP" altLang="en-US" sz="1100" dirty="0">
                <a:latin typeface="Yu Gothic" panose="020B0400000000000000" pitchFamily="34" charset="-128"/>
                <a:ea typeface="Yu Gothic" panose="020B0400000000000000" pitchFamily="34" charset="-128"/>
                <a:cs typeface="Calibri"/>
                <a:sym typeface="Calibri"/>
              </a:rPr>
              <a:t>は４日以内に提出されなければならないが、</a:t>
            </a:r>
            <a:r>
              <a:rPr lang="en" sz="1100" dirty="0">
                <a:latin typeface="Yu Gothic" panose="020B0400000000000000" pitchFamily="34" charset="-128"/>
                <a:ea typeface="Yu Gothic" panose="020B0400000000000000" pitchFamily="34" charset="-128"/>
                <a:cs typeface="Calibri"/>
                <a:sym typeface="Calibri"/>
              </a:rPr>
              <a:t>6-K</a:t>
            </a:r>
            <a:r>
              <a:rPr lang="ja-JP" altLang="en-US" sz="1100" dirty="0">
                <a:latin typeface="Yu Gothic" panose="020B0400000000000000" pitchFamily="34" charset="-128"/>
                <a:ea typeface="Yu Gothic" panose="020B0400000000000000" pitchFamily="34" charset="-128"/>
                <a:cs typeface="Calibri"/>
                <a:sym typeface="Calibri"/>
              </a:rPr>
              <a:t>は引き金となる出来事から「速やかに」提出すればよい</a:t>
            </a:r>
            <a:endParaRPr sz="1100" dirty="0">
              <a:latin typeface="Yu Gothic" panose="020B0400000000000000" pitchFamily="34" charset="-128"/>
              <a:ea typeface="Yu Gothic" panose="020B0400000000000000" pitchFamily="34" charset="-128"/>
            </a:endParaRPr>
          </a:p>
          <a:p>
            <a:pPr marL="1028700" lvl="2" indent="0" algn="l" rtl="0">
              <a:lnSpc>
                <a:spcPct val="95000"/>
              </a:lnSpc>
              <a:spcBef>
                <a:spcPts val="0"/>
              </a:spcBef>
              <a:spcAft>
                <a:spcPts val="0"/>
              </a:spcAft>
              <a:buSzPts val="5600"/>
              <a:buNone/>
            </a:pPr>
            <a:endParaRPr sz="1100" dirty="0">
              <a:latin typeface="Yu Gothic" panose="020B0400000000000000" pitchFamily="34" charset="-128"/>
              <a:ea typeface="Yu Gothic" panose="020B0400000000000000" pitchFamily="34" charset="-128"/>
              <a:cs typeface="Calibri"/>
              <a:sym typeface="Calibri"/>
            </a:endParaRPr>
          </a:p>
          <a:p>
            <a:pPr marL="1028700" lvl="2" indent="0" algn="l" rtl="0">
              <a:lnSpc>
                <a:spcPct val="95000"/>
              </a:lnSpc>
              <a:spcBef>
                <a:spcPts val="0"/>
              </a:spcBef>
              <a:spcAft>
                <a:spcPts val="0"/>
              </a:spcAft>
              <a:buSzPts val="5600"/>
              <a:buNone/>
            </a:pPr>
            <a:r>
              <a:rPr lang="en" sz="1100" dirty="0">
                <a:latin typeface="Yu Gothic" panose="020B0400000000000000" pitchFamily="34" charset="-128"/>
                <a:ea typeface="Yu Gothic" panose="020B0400000000000000" pitchFamily="34" charset="-128"/>
                <a:cs typeface="Calibri"/>
                <a:sym typeface="Calibri"/>
              </a:rPr>
              <a:t>c.  </a:t>
            </a:r>
            <a:r>
              <a:rPr lang="ja-JP" altLang="en-US" sz="1100" dirty="0">
                <a:latin typeface="Yu Gothic" panose="020B0400000000000000" pitchFamily="34" charset="-128"/>
                <a:ea typeface="Yu Gothic" panose="020B0400000000000000" pitchFamily="34" charset="-128"/>
                <a:cs typeface="Calibri"/>
                <a:sym typeface="Calibri"/>
              </a:rPr>
              <a:t>一般的に同様の目的で使われてはいるが、</a:t>
            </a:r>
            <a:r>
              <a:rPr lang="en" sz="1100" dirty="0">
                <a:latin typeface="Yu Gothic" panose="020B0400000000000000" pitchFamily="34" charset="-128"/>
                <a:ea typeface="Yu Gothic" panose="020B0400000000000000" pitchFamily="34" charset="-128"/>
                <a:cs typeface="Calibri"/>
                <a:sym typeface="Calibri"/>
              </a:rPr>
              <a:t>6-K </a:t>
            </a:r>
            <a:r>
              <a:rPr lang="ja-JP" altLang="en-US" sz="1100" dirty="0">
                <a:latin typeface="Yu Gothic" panose="020B0400000000000000" pitchFamily="34" charset="-128"/>
                <a:ea typeface="Yu Gothic" panose="020B0400000000000000" pitchFamily="34" charset="-128"/>
                <a:cs typeface="Calibri"/>
                <a:sym typeface="Calibri"/>
              </a:rPr>
              <a:t>は特定の開示を規定していない</a:t>
            </a:r>
            <a:r>
              <a:rPr lang="en-US" altLang="ja-JP" sz="1100" dirty="0">
                <a:latin typeface="Yu Gothic" panose="020B0400000000000000" pitchFamily="34" charset="-128"/>
                <a:ea typeface="Yu Gothic" panose="020B0400000000000000" pitchFamily="34" charset="-128"/>
                <a:cs typeface="Calibri"/>
                <a:sym typeface="Calibri"/>
              </a:rPr>
              <a:t> (8-K</a:t>
            </a:r>
            <a:r>
              <a:rPr lang="ja-JP" altLang="en-US" sz="1100" dirty="0">
                <a:latin typeface="Yu Gothic" panose="020B0400000000000000" pitchFamily="34" charset="-128"/>
                <a:ea typeface="Yu Gothic" panose="020B0400000000000000" pitchFamily="34" charset="-128"/>
                <a:cs typeface="Calibri"/>
                <a:sym typeface="Calibri"/>
              </a:rPr>
              <a:t>では規定されている）</a:t>
            </a:r>
            <a:endParaRPr sz="1100" dirty="0">
              <a:latin typeface="Yu Gothic" panose="020B0400000000000000" pitchFamily="34" charset="-128"/>
              <a:ea typeface="Yu Gothic" panose="020B0400000000000000" pitchFamily="34" charset="-128"/>
            </a:endParaRPr>
          </a:p>
          <a:p>
            <a:pPr marL="1028700" lvl="2" indent="0" algn="l" rtl="0">
              <a:lnSpc>
                <a:spcPct val="95000"/>
              </a:lnSpc>
              <a:spcBef>
                <a:spcPts val="0"/>
              </a:spcBef>
              <a:spcAft>
                <a:spcPts val="0"/>
              </a:spcAft>
              <a:buSzPts val="5600"/>
              <a:buNone/>
            </a:pPr>
            <a:endParaRPr sz="1100" dirty="0">
              <a:latin typeface="Yu Gothic" panose="020B0400000000000000" pitchFamily="34" charset="-128"/>
              <a:ea typeface="Yu Gothic" panose="020B0400000000000000" pitchFamily="34" charset="-128"/>
              <a:cs typeface="Calibri"/>
              <a:sym typeface="Calibri"/>
            </a:endParaRPr>
          </a:p>
          <a:p>
            <a:pPr marL="1028700" lvl="2" indent="0" algn="l" rtl="0">
              <a:lnSpc>
                <a:spcPct val="95000"/>
              </a:lnSpc>
              <a:spcBef>
                <a:spcPts val="0"/>
              </a:spcBef>
              <a:spcAft>
                <a:spcPts val="0"/>
              </a:spcAft>
              <a:buSzPts val="5600"/>
              <a:buNone/>
            </a:pPr>
            <a:r>
              <a:rPr lang="en" sz="1100" dirty="0">
                <a:latin typeface="Yu Gothic" panose="020B0400000000000000" pitchFamily="34" charset="-128"/>
                <a:ea typeface="Yu Gothic" panose="020B0400000000000000" pitchFamily="34" charset="-128"/>
                <a:cs typeface="Calibri"/>
                <a:sym typeface="Calibri"/>
              </a:rPr>
              <a:t>d.  </a:t>
            </a:r>
            <a:r>
              <a:rPr lang="ja-JP" altLang="en-US" sz="1100" dirty="0">
                <a:latin typeface="Yu Gothic" panose="020B0400000000000000" pitchFamily="34" charset="-128"/>
                <a:ea typeface="Yu Gothic" panose="020B0400000000000000" pitchFamily="34" charset="-128"/>
                <a:cs typeface="Calibri"/>
                <a:sym typeface="Calibri"/>
              </a:rPr>
              <a:t>米国</a:t>
            </a:r>
            <a:r>
              <a:rPr lang="en-US" altLang="ja-JP" sz="1100" dirty="0">
                <a:latin typeface="Yu Gothic" panose="020B0400000000000000" pitchFamily="34" charset="-128"/>
                <a:ea typeface="Yu Gothic" panose="020B0400000000000000" pitchFamily="34" charset="-128"/>
                <a:cs typeface="Calibri"/>
                <a:sym typeface="Calibri"/>
              </a:rPr>
              <a:t>GAAP</a:t>
            </a:r>
            <a:r>
              <a:rPr lang="ja-JP" altLang="en-US" sz="1100" dirty="0">
                <a:latin typeface="Yu Gothic" panose="020B0400000000000000" pitchFamily="34" charset="-128"/>
                <a:ea typeface="Yu Gothic" panose="020B0400000000000000" pitchFamily="34" charset="-128"/>
                <a:cs typeface="Calibri"/>
                <a:sym typeface="Calibri"/>
              </a:rPr>
              <a:t>の代わりに</a:t>
            </a:r>
            <a:r>
              <a:rPr lang="en-US" altLang="ja-JP" sz="1100" dirty="0">
                <a:latin typeface="Yu Gothic" panose="020B0400000000000000" pitchFamily="34" charset="-128"/>
                <a:ea typeface="Yu Gothic" panose="020B0400000000000000" pitchFamily="34" charset="-128"/>
                <a:cs typeface="Calibri"/>
                <a:sym typeface="Calibri"/>
              </a:rPr>
              <a:t>IFRS</a:t>
            </a:r>
            <a:r>
              <a:rPr lang="ja-JP" altLang="en-US" sz="1100" dirty="0">
                <a:latin typeface="Yu Gothic" panose="020B0400000000000000" pitchFamily="34" charset="-128"/>
                <a:ea typeface="Yu Gothic" panose="020B0400000000000000" pitchFamily="34" charset="-128"/>
                <a:cs typeface="Calibri"/>
                <a:sym typeface="Calibri"/>
              </a:rPr>
              <a:t>を使用してよい</a:t>
            </a:r>
            <a:endParaRPr sz="1100" dirty="0">
              <a:latin typeface="Yu Gothic" panose="020B0400000000000000" pitchFamily="34" charset="-128"/>
              <a:ea typeface="Yu Gothic" panose="020B0400000000000000" pitchFamily="34" charset="-128"/>
            </a:endParaRPr>
          </a:p>
          <a:p>
            <a:pPr marL="1028700" lvl="2" indent="0" algn="l" rtl="0">
              <a:lnSpc>
                <a:spcPct val="95000"/>
              </a:lnSpc>
              <a:spcBef>
                <a:spcPts val="0"/>
              </a:spcBef>
              <a:spcAft>
                <a:spcPts val="0"/>
              </a:spcAft>
              <a:buSzPts val="5600"/>
              <a:buNone/>
            </a:pPr>
            <a:endParaRPr sz="1100" dirty="0">
              <a:latin typeface="Yu Gothic" panose="020B0400000000000000" pitchFamily="34" charset="-128"/>
              <a:ea typeface="Yu Gothic" panose="020B0400000000000000" pitchFamily="34" charset="-128"/>
              <a:cs typeface="Calibri"/>
              <a:sym typeface="Calibri"/>
            </a:endParaRPr>
          </a:p>
          <a:p>
            <a:pPr marL="1028700" lvl="2" indent="0" algn="l" rtl="0">
              <a:lnSpc>
                <a:spcPct val="95000"/>
              </a:lnSpc>
              <a:spcBef>
                <a:spcPts val="0"/>
              </a:spcBef>
              <a:spcAft>
                <a:spcPts val="0"/>
              </a:spcAft>
              <a:buSzPts val="5600"/>
              <a:buNone/>
            </a:pPr>
            <a:r>
              <a:rPr lang="en" sz="1100" dirty="0">
                <a:latin typeface="Yu Gothic" panose="020B0400000000000000" pitchFamily="34" charset="-128"/>
                <a:ea typeface="Yu Gothic" panose="020B0400000000000000" pitchFamily="34" charset="-128"/>
                <a:cs typeface="Calibri"/>
                <a:sym typeface="Calibri"/>
              </a:rPr>
              <a:t>e.  </a:t>
            </a:r>
            <a:r>
              <a:rPr lang="ja-JP" altLang="en-US" sz="1100" dirty="0">
                <a:latin typeface="Yu Gothic" panose="020B0400000000000000" pitchFamily="34" charset="-128"/>
                <a:ea typeface="Yu Gothic" panose="020B0400000000000000" pitchFamily="34" charset="-128"/>
                <a:cs typeface="Calibri"/>
                <a:sym typeface="Calibri"/>
              </a:rPr>
              <a:t>米国のプロクシー開示ルールに従わなくてよい</a:t>
            </a:r>
            <a:endParaRPr sz="1100" dirty="0">
              <a:latin typeface="Yu Gothic" panose="020B0400000000000000" pitchFamily="34" charset="-128"/>
              <a:ea typeface="Yu Gothic" panose="020B0400000000000000" pitchFamily="34" charset="-128"/>
            </a:endParaRPr>
          </a:p>
          <a:p>
            <a:pPr marL="1028700" lvl="2" indent="0" algn="l" rtl="0">
              <a:lnSpc>
                <a:spcPct val="95000"/>
              </a:lnSpc>
              <a:spcBef>
                <a:spcPts val="0"/>
              </a:spcBef>
              <a:spcAft>
                <a:spcPts val="0"/>
              </a:spcAft>
              <a:buSzPts val="5600"/>
              <a:buNone/>
            </a:pPr>
            <a:endParaRPr sz="1100" dirty="0">
              <a:latin typeface="Yu Gothic" panose="020B0400000000000000" pitchFamily="34" charset="-128"/>
              <a:ea typeface="Yu Gothic" panose="020B0400000000000000" pitchFamily="34" charset="-128"/>
              <a:cs typeface="Calibri"/>
              <a:sym typeface="Calibri"/>
            </a:endParaRPr>
          </a:p>
          <a:p>
            <a:pPr marL="1028700" lvl="2" indent="0" algn="l" rtl="0">
              <a:lnSpc>
                <a:spcPct val="95000"/>
              </a:lnSpc>
              <a:spcBef>
                <a:spcPts val="0"/>
              </a:spcBef>
              <a:spcAft>
                <a:spcPts val="0"/>
              </a:spcAft>
              <a:buSzPts val="5600"/>
              <a:buNone/>
            </a:pPr>
            <a:r>
              <a:rPr lang="en" sz="1100" dirty="0">
                <a:latin typeface="Yu Gothic" panose="020B0400000000000000" pitchFamily="34" charset="-128"/>
                <a:ea typeface="Yu Gothic" panose="020B0400000000000000" pitchFamily="34" charset="-128"/>
                <a:cs typeface="Calibri"/>
                <a:sym typeface="Calibri"/>
              </a:rPr>
              <a:t>f.  </a:t>
            </a:r>
            <a:r>
              <a:rPr lang="ja-JP" altLang="en-US" sz="1100" dirty="0">
                <a:latin typeface="Yu Gothic" panose="020B0400000000000000" pitchFamily="34" charset="-128"/>
                <a:ea typeface="Yu Gothic" panose="020B0400000000000000" pitchFamily="34" charset="-128"/>
                <a:cs typeface="Calibri"/>
                <a:sym typeface="Calibri"/>
              </a:rPr>
              <a:t>レギュレーション</a:t>
            </a:r>
            <a:r>
              <a:rPr lang="en-US" altLang="ja-JP" sz="1100" dirty="0">
                <a:latin typeface="Yu Gothic" panose="020B0400000000000000" pitchFamily="34" charset="-128"/>
                <a:ea typeface="Yu Gothic" panose="020B0400000000000000" pitchFamily="34" charset="-128"/>
                <a:cs typeface="Calibri"/>
                <a:sym typeface="Calibri"/>
              </a:rPr>
              <a:t>FD</a:t>
            </a:r>
            <a:r>
              <a:rPr lang="ja-JP" altLang="en-US" sz="1100" dirty="0">
                <a:latin typeface="Yu Gothic" panose="020B0400000000000000" pitchFamily="34" charset="-128"/>
                <a:ea typeface="Yu Gothic" panose="020B0400000000000000" pitchFamily="34" charset="-128"/>
                <a:cs typeface="Calibri"/>
                <a:sym typeface="Calibri"/>
              </a:rPr>
              <a:t>に従わなくてよい</a:t>
            </a:r>
            <a:endParaRPr sz="1100" dirty="0">
              <a:latin typeface="Yu Gothic" panose="020B0400000000000000" pitchFamily="34" charset="-128"/>
              <a:ea typeface="Yu Gothic" panose="020B0400000000000000" pitchFamily="34" charset="-128"/>
            </a:endParaRPr>
          </a:p>
          <a:p>
            <a:pPr marL="1028700" lvl="2" indent="0" algn="l" rtl="0">
              <a:lnSpc>
                <a:spcPct val="95000"/>
              </a:lnSpc>
              <a:spcBef>
                <a:spcPts val="0"/>
              </a:spcBef>
              <a:spcAft>
                <a:spcPts val="0"/>
              </a:spcAft>
              <a:buSzPts val="5600"/>
              <a:buNone/>
            </a:pPr>
            <a:endParaRPr sz="1100" dirty="0">
              <a:latin typeface="Yu Gothic" panose="020B0400000000000000" pitchFamily="34" charset="-128"/>
              <a:ea typeface="Yu Gothic" panose="020B0400000000000000" pitchFamily="34" charset="-128"/>
              <a:cs typeface="Calibri"/>
              <a:sym typeface="Calibri"/>
            </a:endParaRPr>
          </a:p>
          <a:p>
            <a:pPr marL="1028700" lvl="2" indent="0" algn="l" rtl="0">
              <a:lnSpc>
                <a:spcPct val="95000"/>
              </a:lnSpc>
              <a:spcBef>
                <a:spcPts val="0"/>
              </a:spcBef>
              <a:spcAft>
                <a:spcPts val="0"/>
              </a:spcAft>
              <a:buSzPts val="5600"/>
              <a:buNone/>
            </a:pPr>
            <a:r>
              <a:rPr lang="en" sz="1100" dirty="0">
                <a:latin typeface="Yu Gothic" panose="020B0400000000000000" pitchFamily="34" charset="-128"/>
                <a:ea typeface="Yu Gothic" panose="020B0400000000000000" pitchFamily="34" charset="-128"/>
                <a:cs typeface="Calibri"/>
                <a:sym typeface="Calibri"/>
              </a:rPr>
              <a:t>g.  </a:t>
            </a:r>
            <a:r>
              <a:rPr lang="ja-JP" altLang="en-US" sz="1100" dirty="0">
                <a:latin typeface="Yu Gothic" panose="020B0400000000000000" pitchFamily="34" charset="-128"/>
                <a:ea typeface="Yu Gothic" panose="020B0400000000000000" pitchFamily="34" charset="-128"/>
                <a:cs typeface="Calibri"/>
                <a:sym typeface="Calibri"/>
              </a:rPr>
              <a:t>第</a:t>
            </a:r>
            <a:r>
              <a:rPr lang="en-US" altLang="ja-JP" sz="1100" dirty="0">
                <a:latin typeface="Yu Gothic" panose="020B0400000000000000" pitchFamily="34" charset="-128"/>
                <a:ea typeface="Yu Gothic" panose="020B0400000000000000" pitchFamily="34" charset="-128"/>
                <a:cs typeface="Calibri"/>
                <a:sym typeface="Calibri"/>
              </a:rPr>
              <a:t>16</a:t>
            </a:r>
            <a:r>
              <a:rPr lang="ja-JP" altLang="en-US" sz="1100" dirty="0">
                <a:latin typeface="Yu Gothic" panose="020B0400000000000000" pitchFamily="34" charset="-128"/>
                <a:ea typeface="Yu Gothic" panose="020B0400000000000000" pitchFamily="34" charset="-128"/>
                <a:cs typeface="Calibri"/>
                <a:sym typeface="Calibri"/>
              </a:rPr>
              <a:t>条によるインサイダートレード報告や短期売買益ルール</a:t>
            </a:r>
            <a:r>
              <a:rPr lang="en" sz="1100" dirty="0">
                <a:latin typeface="Yu Gothic" panose="020B0400000000000000" pitchFamily="34" charset="-128"/>
                <a:ea typeface="Yu Gothic" panose="020B0400000000000000" pitchFamily="34" charset="-128"/>
                <a:cs typeface="Calibri"/>
                <a:sym typeface="Calibri"/>
              </a:rPr>
              <a:t> </a:t>
            </a:r>
            <a:r>
              <a:rPr lang="ja-JP" altLang="en-US" sz="1100" dirty="0">
                <a:latin typeface="Yu Gothic" panose="020B0400000000000000" pitchFamily="34" charset="-128"/>
                <a:ea typeface="Yu Gothic" panose="020B0400000000000000" pitchFamily="34" charset="-128"/>
                <a:cs typeface="Calibri"/>
                <a:sym typeface="Calibri"/>
              </a:rPr>
              <a:t>はないし（ただし</a:t>
            </a:r>
            <a:r>
              <a:rPr lang="en-US" altLang="ja-JP" sz="1100" dirty="0">
                <a:latin typeface="Yu Gothic" panose="020B0400000000000000" pitchFamily="34" charset="-128"/>
                <a:ea typeface="Yu Gothic" panose="020B0400000000000000" pitchFamily="34" charset="-128"/>
                <a:cs typeface="Calibri"/>
                <a:sym typeface="Calibri"/>
              </a:rPr>
              <a:t>5</a:t>
            </a:r>
            <a:r>
              <a:rPr lang="ja-JP" altLang="en-US" sz="1100" dirty="0">
                <a:latin typeface="Yu Gothic" panose="020B0400000000000000" pitchFamily="34" charset="-128"/>
                <a:ea typeface="Yu Gothic" panose="020B0400000000000000" pitchFamily="34" charset="-128"/>
                <a:cs typeface="Calibri"/>
                <a:sym typeface="Calibri"/>
              </a:rPr>
              <a:t>％以上の株主については第</a:t>
            </a:r>
            <a:r>
              <a:rPr lang="en-US" altLang="ja-JP" sz="1100" dirty="0">
                <a:latin typeface="Yu Gothic" panose="020B0400000000000000" pitchFamily="34" charset="-128"/>
                <a:ea typeface="Yu Gothic" panose="020B0400000000000000" pitchFamily="34" charset="-128"/>
                <a:cs typeface="Calibri"/>
                <a:sym typeface="Calibri"/>
              </a:rPr>
              <a:t>13</a:t>
            </a:r>
            <a:r>
              <a:rPr lang="ja-JP" altLang="en-US" sz="1100" dirty="0">
                <a:latin typeface="Yu Gothic" panose="020B0400000000000000" pitchFamily="34" charset="-128"/>
                <a:ea typeface="Yu Gothic" panose="020B0400000000000000" pitchFamily="34" charset="-128"/>
                <a:cs typeface="Calibri"/>
                <a:sym typeface="Calibri"/>
              </a:rPr>
              <a:t>条</a:t>
            </a:r>
            <a:endParaRPr lang="en-US" altLang="ja-JP" sz="1100" dirty="0">
              <a:latin typeface="Yu Gothic" panose="020B0400000000000000" pitchFamily="34" charset="-128"/>
              <a:ea typeface="Yu Gothic" panose="020B0400000000000000" pitchFamily="34" charset="-128"/>
              <a:cs typeface="Calibri"/>
              <a:sym typeface="Calibri"/>
            </a:endParaRPr>
          </a:p>
          <a:p>
            <a:pPr marL="1028700" lvl="2" indent="0" algn="l" rtl="0">
              <a:lnSpc>
                <a:spcPct val="95000"/>
              </a:lnSpc>
              <a:spcBef>
                <a:spcPts val="0"/>
              </a:spcBef>
              <a:spcAft>
                <a:spcPts val="0"/>
              </a:spcAft>
              <a:buSzPts val="5600"/>
              <a:buNone/>
            </a:pPr>
            <a:r>
              <a:rPr lang="ja-JP" altLang="en-US" sz="1100" dirty="0">
                <a:latin typeface="Yu Gothic" panose="020B0400000000000000" pitchFamily="34" charset="-128"/>
                <a:ea typeface="Yu Gothic" panose="020B0400000000000000" pitchFamily="34" charset="-128"/>
                <a:cs typeface="Calibri"/>
                <a:sym typeface="Calibri"/>
              </a:rPr>
              <a:t>　遵守の必要あり）</a:t>
            </a:r>
            <a:endParaRPr sz="1100" dirty="0">
              <a:latin typeface="Yu Gothic" panose="020B0400000000000000" pitchFamily="34" charset="-128"/>
              <a:ea typeface="Yu Gothic" panose="020B0400000000000000" pitchFamily="34" charset="-128"/>
            </a:endParaRPr>
          </a:p>
        </p:txBody>
      </p:sp>
      <p:sp>
        <p:nvSpPr>
          <p:cNvPr id="111" name="Google Shape;111;p26"/>
          <p:cNvSpPr txBox="1"/>
          <p:nvPr/>
        </p:nvSpPr>
        <p:spPr>
          <a:xfrm>
            <a:off x="9379324" y="3200400"/>
            <a:ext cx="184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D421B110-8BE6-E45F-25E7-F93FA1B1BF3B}"/>
              </a:ext>
            </a:extLst>
          </p:cNvPr>
          <p:cNvSpPr txBox="1"/>
          <p:nvPr/>
        </p:nvSpPr>
        <p:spPr>
          <a:xfrm>
            <a:off x="1964822" y="4872480"/>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3" name="TextBox 2">
            <a:extLst>
              <a:ext uri="{FF2B5EF4-FFF2-40B4-BE49-F238E27FC236}">
                <a16:creationId xmlns:a16="http://schemas.microsoft.com/office/drawing/2014/main" id="{D95BF3C8-EAC2-6FE7-CF26-7AC274035607}"/>
              </a:ext>
            </a:extLst>
          </p:cNvPr>
          <p:cNvSpPr txBox="1"/>
          <p:nvPr/>
        </p:nvSpPr>
        <p:spPr>
          <a:xfrm>
            <a:off x="971766" y="4880439"/>
            <a:ext cx="398469" cy="84617"/>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アンソニー</a:t>
            </a:r>
            <a:endParaRPr lang="en-US" sz="600" dirty="0">
              <a:latin typeface="Yu Gothic" panose="020B0400000000000000" pitchFamily="34" charset="-128"/>
              <a:ea typeface="Yu Gothic" panose="020B0400000000000000" pitchFamily="34" charset="-128"/>
            </a:endParaRPr>
          </a:p>
        </p:txBody>
      </p:sp>
      <p:sp>
        <p:nvSpPr>
          <p:cNvPr id="4" name="TextBox 3">
            <a:extLst>
              <a:ext uri="{FF2B5EF4-FFF2-40B4-BE49-F238E27FC236}">
                <a16:creationId xmlns:a16="http://schemas.microsoft.com/office/drawing/2014/main" id="{C4075055-5928-7640-AE8D-4BF7CA8370B3}"/>
              </a:ext>
            </a:extLst>
          </p:cNvPr>
          <p:cNvSpPr txBox="1"/>
          <p:nvPr/>
        </p:nvSpPr>
        <p:spPr>
          <a:xfrm>
            <a:off x="7421943" y="4775234"/>
            <a:ext cx="812800" cy="173566"/>
          </a:xfrm>
          <a:prstGeom prst="rect">
            <a:avLst/>
          </a:prstGeom>
          <a:solidFill>
            <a:schemeClr val="bg1"/>
          </a:solidFill>
        </p:spPr>
        <p:txBody>
          <a:bodyPr wrap="square" lIns="0" tIns="0" rIns="0" bIns="0" rtlCol="0">
            <a:noAutofit/>
          </a:bodyPr>
          <a:lstStyle/>
          <a:p>
            <a:pPr algn="l"/>
            <a:r>
              <a:rPr lang="ja-JP" altLang="en-US" sz="1000" dirty="0">
                <a:solidFill>
                  <a:schemeClr val="accent5">
                    <a:lumMod val="75000"/>
                  </a:schemeClr>
                </a:solidFill>
                <a:latin typeface="Yu Gothic" panose="020B0400000000000000" pitchFamily="34" charset="-128"/>
                <a:ea typeface="Yu Gothic" panose="020B0400000000000000" pitchFamily="34" charset="-128"/>
              </a:rPr>
              <a:t>アンソニー</a:t>
            </a:r>
            <a:endParaRPr lang="en-US" sz="1000" dirty="0">
              <a:solidFill>
                <a:schemeClr val="accent5">
                  <a:lumMod val="75000"/>
                </a:schemeClr>
              </a:solidFill>
              <a:latin typeface="Yu Gothic" panose="020B0400000000000000" pitchFamily="34" charset="-128"/>
              <a:ea typeface="Yu Gothic" panose="020B0400000000000000" pitchFamily="34" charset="-128"/>
            </a:endParaRPr>
          </a:p>
        </p:txBody>
      </p:sp>
      <p:sp>
        <p:nvSpPr>
          <p:cNvPr id="5" name="TextBox 4">
            <a:extLst>
              <a:ext uri="{FF2B5EF4-FFF2-40B4-BE49-F238E27FC236}">
                <a16:creationId xmlns:a16="http://schemas.microsoft.com/office/drawing/2014/main" id="{69154DDB-986E-90A0-B1BF-5532A947387B}"/>
              </a:ext>
            </a:extLst>
          </p:cNvPr>
          <p:cNvSpPr txBox="1"/>
          <p:nvPr/>
        </p:nvSpPr>
        <p:spPr>
          <a:xfrm>
            <a:off x="7446435" y="4948800"/>
            <a:ext cx="1587498" cy="103040"/>
          </a:xfrm>
          <a:prstGeom prst="rect">
            <a:avLst/>
          </a:prstGeom>
          <a:solidFill>
            <a:schemeClr val="bg1"/>
          </a:solidFill>
        </p:spPr>
        <p:txBody>
          <a:bodyPr wrap="square" lIns="0" tIns="0" rIns="0" bIns="0" rtlCol="0">
            <a:noAutofit/>
          </a:bodyPr>
          <a:lstStyle/>
          <a:p>
            <a:pPr algn="l"/>
            <a:r>
              <a:rPr lang="ja-JP" altLang="en-US" sz="600" dirty="0">
                <a:solidFill>
                  <a:schemeClr val="accent5">
                    <a:lumMod val="75000"/>
                  </a:schemeClr>
                </a:solidFill>
                <a:latin typeface="Yu Gothic" panose="020B0400000000000000" pitchFamily="34" charset="-128"/>
                <a:ea typeface="Yu Gothic" panose="020B0400000000000000" pitchFamily="34" charset="-128"/>
              </a:rPr>
              <a:t>企業法法律事務所</a:t>
            </a:r>
            <a:endParaRPr lang="en-US" sz="600" dirty="0">
              <a:solidFill>
                <a:schemeClr val="accent5">
                  <a:lumMod val="75000"/>
                </a:schemeClr>
              </a:solidFill>
              <a:latin typeface="Yu Gothic" panose="020B0400000000000000" pitchFamily="34" charset="-128"/>
              <a:ea typeface="Yu Gothic" panose="020B0400000000000000" pitchFamily="34" charset="-128"/>
            </a:endParaRPr>
          </a:p>
        </p:txBody>
      </p:sp>
      <p:sp>
        <p:nvSpPr>
          <p:cNvPr id="7" name="Google Shape;102;p25">
            <a:extLst>
              <a:ext uri="{FF2B5EF4-FFF2-40B4-BE49-F238E27FC236}">
                <a16:creationId xmlns:a16="http://schemas.microsoft.com/office/drawing/2014/main" id="{B49A6923-5F13-58AE-BB34-688EA73EDC31}"/>
              </a:ext>
            </a:extLst>
          </p:cNvPr>
          <p:cNvSpPr txBox="1">
            <a:spLocks/>
          </p:cNvSpPr>
          <p:nvPr/>
        </p:nvSpPr>
        <p:spPr>
          <a:xfrm>
            <a:off x="464100" y="267974"/>
            <a:ext cx="8520600"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rgbClr val="3C7C95"/>
                </a:solidFill>
                <a:latin typeface="Proxima Nova"/>
                <a:ea typeface="Proxima Nova"/>
                <a:cs typeface="Proxima Nova"/>
                <a:sym typeface="Proxima Nova"/>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ct val="111111"/>
            </a:pPr>
            <a:r>
              <a:rPr lang="en-US" dirty="0">
                <a:latin typeface="Yu Gothic" panose="020B0400000000000000" pitchFamily="34" charset="-128"/>
                <a:ea typeface="Yu Gothic" panose="020B0400000000000000" pitchFamily="34" charset="-128"/>
              </a:rPr>
              <a:t>IPO</a:t>
            </a:r>
            <a:r>
              <a:rPr lang="ja-JP" altLang="en-US" dirty="0">
                <a:latin typeface="Yu Gothic" panose="020B0400000000000000" pitchFamily="34" charset="-128"/>
                <a:ea typeface="Yu Gothic" panose="020B0400000000000000" pitchFamily="34" charset="-128"/>
              </a:rPr>
              <a:t>前の考慮事項　</a:t>
            </a:r>
            <a:r>
              <a:rPr lang="ja-JP" altLang="en-US" sz="1600" dirty="0">
                <a:latin typeface="Yu Gothic" panose="020B0400000000000000" pitchFamily="34" charset="-128"/>
                <a:ea typeface="Yu Gothic" panose="020B0400000000000000" pitchFamily="34" charset="-128"/>
              </a:rPr>
              <a:t>（続き）</a:t>
            </a:r>
            <a:endParaRPr lang="ja-JP" altLang="en-US" sz="1400" dirty="0">
              <a:latin typeface="Yu Gothic" panose="020B0400000000000000" pitchFamily="34" charset="-128"/>
              <a:ea typeface="Yu Gothic" panose="020B0400000000000000"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27"/>
          <p:cNvSpPr txBox="1">
            <a:spLocks noGrp="1"/>
          </p:cNvSpPr>
          <p:nvPr>
            <p:ph type="body" idx="1"/>
          </p:nvPr>
        </p:nvSpPr>
        <p:spPr>
          <a:xfrm>
            <a:off x="311700" y="688273"/>
            <a:ext cx="8520600" cy="3789597"/>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0"/>
              </a:spcAft>
              <a:buSzPct val="128571"/>
              <a:buNone/>
            </a:pPr>
            <a:r>
              <a:rPr lang="ja-JP" altLang="en-US" sz="6000" b="1" dirty="0">
                <a:latin typeface="Yu Gothic" panose="020B0400000000000000" pitchFamily="34" charset="-128"/>
                <a:ea typeface="Yu Gothic" panose="020B0400000000000000" pitchFamily="34" charset="-128"/>
                <a:cs typeface="Calibri"/>
                <a:sym typeface="Calibri"/>
              </a:rPr>
              <a:t>海外プライベート・イシュアーとしての利点：</a:t>
            </a:r>
            <a:endParaRPr dirty="0">
              <a:latin typeface="Yu Gothic" panose="020B0400000000000000" pitchFamily="34" charset="-128"/>
              <a:ea typeface="Yu Gothic" panose="020B0400000000000000" pitchFamily="34" charset="-128"/>
            </a:endParaRPr>
          </a:p>
          <a:p>
            <a:pPr marL="114300" lvl="0" indent="0" algn="l" rtl="0">
              <a:lnSpc>
                <a:spcPct val="115000"/>
              </a:lnSpc>
              <a:spcBef>
                <a:spcPts val="0"/>
              </a:spcBef>
              <a:spcAft>
                <a:spcPts val="0"/>
              </a:spcAft>
              <a:buSzPct val="150000"/>
              <a:buNone/>
            </a:pPr>
            <a:br>
              <a:rPr lang="en" sz="4800" dirty="0">
                <a:latin typeface="Yu Gothic" panose="020B0400000000000000" pitchFamily="34" charset="-128"/>
                <a:ea typeface="Yu Gothic" panose="020B0400000000000000" pitchFamily="34" charset="-128"/>
                <a:cs typeface="Calibri"/>
                <a:sym typeface="Calibri"/>
              </a:rPr>
            </a:br>
            <a:r>
              <a:rPr lang="en" sz="4800" dirty="0">
                <a:latin typeface="Yu Gothic" panose="020B0400000000000000" pitchFamily="34" charset="-128"/>
                <a:ea typeface="Yu Gothic" panose="020B0400000000000000" pitchFamily="34" charset="-128"/>
                <a:cs typeface="Calibri"/>
                <a:sym typeface="Calibri"/>
              </a:rPr>
              <a:t>          </a:t>
            </a:r>
            <a:r>
              <a:rPr lang="en" sz="4400" dirty="0">
                <a:latin typeface="Yu Gothic" panose="020B0400000000000000" pitchFamily="34" charset="-128"/>
                <a:ea typeface="Yu Gothic" panose="020B0400000000000000" pitchFamily="34" charset="-128"/>
                <a:cs typeface="Calibri"/>
                <a:sym typeface="Calibri"/>
              </a:rPr>
              <a:t>   (b)	</a:t>
            </a:r>
            <a:r>
              <a:rPr lang="ja-JP" altLang="en-US" sz="4400" dirty="0">
                <a:latin typeface="Yu Gothic" panose="020B0400000000000000" pitchFamily="34" charset="-128"/>
                <a:ea typeface="Yu Gothic" panose="020B0400000000000000" pitchFamily="34" charset="-128"/>
                <a:cs typeface="Calibri"/>
                <a:sym typeface="Calibri"/>
              </a:rPr>
              <a:t>以下の</a:t>
            </a:r>
            <a:r>
              <a:rPr lang="en" sz="4400" dirty="0">
                <a:latin typeface="Yu Gothic" panose="020B0400000000000000" pitchFamily="34" charset="-128"/>
                <a:ea typeface="Yu Gothic" panose="020B0400000000000000" pitchFamily="34" charset="-128"/>
                <a:cs typeface="Calibri"/>
                <a:sym typeface="Calibri"/>
              </a:rPr>
              <a:t>Nasdaq </a:t>
            </a:r>
            <a:r>
              <a:rPr lang="ja-JP" altLang="en-US" sz="4400" dirty="0">
                <a:latin typeface="Yu Gothic" panose="020B0400000000000000" pitchFamily="34" charset="-128"/>
                <a:ea typeface="Yu Gothic" panose="020B0400000000000000" pitchFamily="34" charset="-128"/>
                <a:cs typeface="Calibri"/>
                <a:sym typeface="Calibri"/>
              </a:rPr>
              <a:t>ルールからは対象外：</a:t>
            </a:r>
            <a:endParaRPr sz="4400" dirty="0">
              <a:latin typeface="Yu Gothic" panose="020B0400000000000000" pitchFamily="34" charset="-128"/>
              <a:ea typeface="Yu Gothic" panose="020B0400000000000000" pitchFamily="34" charset="-128"/>
            </a:endParaRPr>
          </a:p>
          <a:p>
            <a:pPr marL="114300" lvl="0" indent="0" algn="l" rtl="0">
              <a:lnSpc>
                <a:spcPct val="115000"/>
              </a:lnSpc>
              <a:spcBef>
                <a:spcPts val="0"/>
              </a:spcBef>
              <a:spcAft>
                <a:spcPts val="0"/>
              </a:spcAft>
              <a:buSzPct val="128571"/>
              <a:buNone/>
            </a:pPr>
            <a:endParaRPr sz="5600" dirty="0">
              <a:latin typeface="Yu Gothic" panose="020B0400000000000000" pitchFamily="34" charset="-128"/>
              <a:ea typeface="Yu Gothic" panose="020B0400000000000000" pitchFamily="34" charset="-128"/>
              <a:cs typeface="Calibri"/>
              <a:sym typeface="Calibri"/>
            </a:endParaRPr>
          </a:p>
          <a:p>
            <a:pPr marL="1028700" lvl="2" indent="0" algn="l" rtl="0">
              <a:lnSpc>
                <a:spcPct val="115000"/>
              </a:lnSpc>
              <a:spcBef>
                <a:spcPts val="0"/>
              </a:spcBef>
              <a:spcAft>
                <a:spcPts val="0"/>
              </a:spcAft>
              <a:buSzPct val="127272"/>
              <a:buNone/>
            </a:pPr>
            <a:r>
              <a:rPr lang="en" sz="4400" dirty="0">
                <a:latin typeface="Yu Gothic" panose="020B0400000000000000" pitchFamily="34" charset="-128"/>
                <a:ea typeface="Yu Gothic" panose="020B0400000000000000" pitchFamily="34" charset="-128"/>
                <a:cs typeface="Calibri"/>
                <a:sym typeface="Calibri"/>
              </a:rPr>
              <a:t>a.  </a:t>
            </a:r>
            <a:r>
              <a:rPr lang="ja-JP" altLang="en-US" sz="4400" dirty="0">
                <a:latin typeface="Yu Gothic" panose="020B0400000000000000" pitchFamily="34" charset="-128"/>
                <a:ea typeface="Yu Gothic" panose="020B0400000000000000" pitchFamily="34" charset="-128"/>
                <a:cs typeface="Calibri"/>
                <a:sym typeface="Calibri"/>
              </a:rPr>
              <a:t>企業の取締役員は過半数の社外取締役に構成されることを必要とする上場規則</a:t>
            </a:r>
            <a:r>
              <a:rPr lang="en" sz="4400" dirty="0">
                <a:latin typeface="Yu Gothic" panose="020B0400000000000000" pitchFamily="34" charset="-128"/>
                <a:ea typeface="Yu Gothic" panose="020B0400000000000000" pitchFamily="34" charset="-128"/>
                <a:cs typeface="Calibri"/>
                <a:sym typeface="Calibri"/>
              </a:rPr>
              <a:t> 5605(b)(1) </a:t>
            </a:r>
            <a:endParaRPr dirty="0">
              <a:latin typeface="Yu Gothic" panose="020B0400000000000000" pitchFamily="34" charset="-128"/>
              <a:ea typeface="Yu Gothic" panose="020B0400000000000000" pitchFamily="34" charset="-128"/>
            </a:endParaRPr>
          </a:p>
          <a:p>
            <a:pPr marL="1028700" lvl="2" indent="0" algn="l" rtl="0">
              <a:lnSpc>
                <a:spcPct val="115000"/>
              </a:lnSpc>
              <a:spcBef>
                <a:spcPts val="0"/>
              </a:spcBef>
              <a:spcAft>
                <a:spcPts val="0"/>
              </a:spcAft>
              <a:buSzPct val="127272"/>
              <a:buNone/>
            </a:pPr>
            <a:endParaRPr sz="4400" dirty="0">
              <a:latin typeface="Yu Gothic" panose="020B0400000000000000" pitchFamily="34" charset="-128"/>
              <a:ea typeface="Yu Gothic" panose="020B0400000000000000" pitchFamily="34" charset="-128"/>
              <a:cs typeface="Calibri"/>
              <a:sym typeface="Calibri"/>
            </a:endParaRPr>
          </a:p>
          <a:p>
            <a:pPr marL="1028700" lvl="2" indent="0" algn="l" rtl="0">
              <a:lnSpc>
                <a:spcPct val="115000"/>
              </a:lnSpc>
              <a:spcBef>
                <a:spcPts val="0"/>
              </a:spcBef>
              <a:spcAft>
                <a:spcPts val="0"/>
              </a:spcAft>
              <a:buSzPct val="127272"/>
              <a:buNone/>
            </a:pPr>
            <a:r>
              <a:rPr lang="en" sz="4400" dirty="0">
                <a:latin typeface="Yu Gothic" panose="020B0400000000000000" pitchFamily="34" charset="-128"/>
                <a:ea typeface="Yu Gothic" panose="020B0400000000000000" pitchFamily="34" charset="-128"/>
                <a:cs typeface="Calibri"/>
                <a:sym typeface="Calibri"/>
              </a:rPr>
              <a:t>b.  </a:t>
            </a:r>
            <a:r>
              <a:rPr lang="ja-JP" altLang="en-US" sz="4400" dirty="0">
                <a:latin typeface="Yu Gothic" panose="020B0400000000000000" pitchFamily="34" charset="-128"/>
                <a:ea typeface="Yu Gothic" panose="020B0400000000000000" pitchFamily="34" charset="-128"/>
                <a:cs typeface="Calibri"/>
                <a:sym typeface="Calibri"/>
              </a:rPr>
              <a:t>指名及びコーポレート・ガバナンス委員会を必要とする上場規則</a:t>
            </a:r>
            <a:r>
              <a:rPr lang="en" sz="4400" dirty="0">
                <a:latin typeface="Yu Gothic" panose="020B0400000000000000" pitchFamily="34" charset="-128"/>
                <a:ea typeface="Yu Gothic" panose="020B0400000000000000" pitchFamily="34" charset="-128"/>
                <a:cs typeface="Calibri"/>
                <a:sym typeface="Calibri"/>
              </a:rPr>
              <a:t> 5605(e)(1) </a:t>
            </a:r>
            <a:endParaRPr dirty="0">
              <a:latin typeface="Yu Gothic" panose="020B0400000000000000" pitchFamily="34" charset="-128"/>
              <a:ea typeface="Yu Gothic" panose="020B0400000000000000" pitchFamily="34" charset="-128"/>
            </a:endParaRPr>
          </a:p>
          <a:p>
            <a:pPr marL="1028700" lvl="2" indent="0" algn="l" rtl="0">
              <a:lnSpc>
                <a:spcPct val="115000"/>
              </a:lnSpc>
              <a:spcBef>
                <a:spcPts val="0"/>
              </a:spcBef>
              <a:spcAft>
                <a:spcPts val="0"/>
              </a:spcAft>
              <a:buSzPct val="127272"/>
              <a:buNone/>
            </a:pPr>
            <a:endParaRPr sz="4400" dirty="0">
              <a:latin typeface="Yu Gothic" panose="020B0400000000000000" pitchFamily="34" charset="-128"/>
              <a:ea typeface="Yu Gothic" panose="020B0400000000000000" pitchFamily="34" charset="-128"/>
              <a:cs typeface="Calibri"/>
              <a:sym typeface="Calibri"/>
            </a:endParaRPr>
          </a:p>
          <a:p>
            <a:pPr marL="1028700" lvl="2" indent="0" algn="l" rtl="0">
              <a:lnSpc>
                <a:spcPct val="115000"/>
              </a:lnSpc>
              <a:spcBef>
                <a:spcPts val="0"/>
              </a:spcBef>
              <a:spcAft>
                <a:spcPts val="0"/>
              </a:spcAft>
              <a:buSzPct val="127272"/>
              <a:buNone/>
            </a:pPr>
            <a:r>
              <a:rPr lang="en" sz="4400" dirty="0">
                <a:latin typeface="Yu Gothic" panose="020B0400000000000000" pitchFamily="34" charset="-128"/>
                <a:ea typeface="Yu Gothic" panose="020B0400000000000000" pitchFamily="34" charset="-128"/>
                <a:cs typeface="Calibri"/>
                <a:sym typeface="Calibri"/>
              </a:rPr>
              <a:t>c.  </a:t>
            </a:r>
            <a:r>
              <a:rPr lang="ja-JP" altLang="en-US" sz="4400" dirty="0">
                <a:latin typeface="Yu Gothic" panose="020B0400000000000000" pitchFamily="34" charset="-128"/>
                <a:ea typeface="Yu Gothic" panose="020B0400000000000000" pitchFamily="34" charset="-128"/>
                <a:cs typeface="Calibri"/>
                <a:sym typeface="Calibri"/>
              </a:rPr>
              <a:t>報酬委員会の設置を必要とする上場規則</a:t>
            </a:r>
            <a:r>
              <a:rPr lang="en" sz="4400" dirty="0">
                <a:latin typeface="Yu Gothic" panose="020B0400000000000000" pitchFamily="34" charset="-128"/>
                <a:ea typeface="Yu Gothic" panose="020B0400000000000000" pitchFamily="34" charset="-128"/>
                <a:cs typeface="Calibri"/>
                <a:sym typeface="Calibri"/>
              </a:rPr>
              <a:t> 5605(d)(2)</a:t>
            </a:r>
            <a:endParaRPr dirty="0">
              <a:latin typeface="Yu Gothic" panose="020B0400000000000000" pitchFamily="34" charset="-128"/>
              <a:ea typeface="Yu Gothic" panose="020B0400000000000000" pitchFamily="34" charset="-128"/>
            </a:endParaRPr>
          </a:p>
          <a:p>
            <a:pPr marL="1028700" lvl="2" indent="0" algn="l" rtl="0">
              <a:lnSpc>
                <a:spcPct val="115000"/>
              </a:lnSpc>
              <a:spcBef>
                <a:spcPts val="0"/>
              </a:spcBef>
              <a:spcAft>
                <a:spcPts val="0"/>
              </a:spcAft>
              <a:buSzPct val="127272"/>
              <a:buNone/>
            </a:pPr>
            <a:endParaRPr sz="4400" dirty="0">
              <a:latin typeface="Yu Gothic" panose="020B0400000000000000" pitchFamily="34" charset="-128"/>
              <a:ea typeface="Yu Gothic" panose="020B0400000000000000" pitchFamily="34" charset="-128"/>
              <a:cs typeface="Calibri"/>
              <a:sym typeface="Calibri"/>
            </a:endParaRPr>
          </a:p>
          <a:p>
            <a:pPr marL="1028700" lvl="2" indent="0" algn="l" rtl="0">
              <a:lnSpc>
                <a:spcPct val="115000"/>
              </a:lnSpc>
              <a:spcBef>
                <a:spcPts val="0"/>
              </a:spcBef>
              <a:spcAft>
                <a:spcPts val="0"/>
              </a:spcAft>
              <a:buSzPct val="127272"/>
              <a:buNone/>
            </a:pPr>
            <a:r>
              <a:rPr lang="en" sz="4400" dirty="0">
                <a:latin typeface="Yu Gothic" panose="020B0400000000000000" pitchFamily="34" charset="-128"/>
                <a:ea typeface="Yu Gothic" panose="020B0400000000000000" pitchFamily="34" charset="-128"/>
                <a:cs typeface="Calibri"/>
                <a:sym typeface="Calibri"/>
              </a:rPr>
              <a:t>d.  </a:t>
            </a:r>
            <a:r>
              <a:rPr lang="ja-JP" altLang="en-US" sz="4400" dirty="0">
                <a:latin typeface="Yu Gothic" panose="020B0400000000000000" pitchFamily="34" charset="-128"/>
                <a:ea typeface="Yu Gothic" panose="020B0400000000000000" pitchFamily="34" charset="-128"/>
                <a:cs typeface="Calibri"/>
                <a:sym typeface="Calibri"/>
              </a:rPr>
              <a:t>社外取締役のみによる定例会議を必要とする上場規則</a:t>
            </a:r>
            <a:r>
              <a:rPr lang="en" sz="4400" dirty="0">
                <a:latin typeface="Yu Gothic" panose="020B0400000000000000" pitchFamily="34" charset="-128"/>
                <a:ea typeface="Yu Gothic" panose="020B0400000000000000" pitchFamily="34" charset="-128"/>
                <a:cs typeface="Calibri"/>
                <a:sym typeface="Calibri"/>
              </a:rPr>
              <a:t> 5605(b)(2) </a:t>
            </a:r>
            <a:endParaRPr dirty="0">
              <a:latin typeface="Yu Gothic" panose="020B0400000000000000" pitchFamily="34" charset="-128"/>
              <a:ea typeface="Yu Gothic" panose="020B0400000000000000" pitchFamily="34" charset="-128"/>
            </a:endParaRPr>
          </a:p>
          <a:p>
            <a:pPr marL="1028700" lvl="2" indent="0" algn="l" rtl="0">
              <a:lnSpc>
                <a:spcPct val="115000"/>
              </a:lnSpc>
              <a:spcBef>
                <a:spcPts val="0"/>
              </a:spcBef>
              <a:spcAft>
                <a:spcPts val="0"/>
              </a:spcAft>
              <a:buSzPct val="127272"/>
              <a:buNone/>
            </a:pPr>
            <a:endParaRPr sz="4400" dirty="0">
              <a:latin typeface="Yu Gothic" panose="020B0400000000000000" pitchFamily="34" charset="-128"/>
              <a:ea typeface="Yu Gothic" panose="020B0400000000000000" pitchFamily="34" charset="-128"/>
              <a:cs typeface="Calibri"/>
              <a:sym typeface="Calibri"/>
            </a:endParaRPr>
          </a:p>
          <a:p>
            <a:pPr marL="1028700" lvl="2" indent="0" algn="l" rtl="0">
              <a:lnSpc>
                <a:spcPct val="115000"/>
              </a:lnSpc>
              <a:spcBef>
                <a:spcPts val="0"/>
              </a:spcBef>
              <a:spcAft>
                <a:spcPts val="0"/>
              </a:spcAft>
              <a:buSzPct val="127272"/>
              <a:buNone/>
            </a:pPr>
            <a:r>
              <a:rPr lang="en" sz="4400" dirty="0">
                <a:latin typeface="Yu Gothic" panose="020B0400000000000000" pitchFamily="34" charset="-128"/>
                <a:ea typeface="Yu Gothic" panose="020B0400000000000000" pitchFamily="34" charset="-128"/>
                <a:cs typeface="Calibri"/>
                <a:sym typeface="Calibri"/>
              </a:rPr>
              <a:t>e.  </a:t>
            </a:r>
            <a:r>
              <a:rPr lang="ja-JP" altLang="en-US" sz="4400" dirty="0">
                <a:latin typeface="Yu Gothic" panose="020B0400000000000000" pitchFamily="34" charset="-128"/>
                <a:ea typeface="Yu Gothic" panose="020B0400000000000000" pitchFamily="34" charset="-128"/>
                <a:cs typeface="Calibri"/>
                <a:sym typeface="Calibri"/>
              </a:rPr>
              <a:t>社内統括規則が普通議決株の発行株数の最低</a:t>
            </a:r>
            <a:r>
              <a:rPr lang="en-US" altLang="ja-JP" sz="4400" dirty="0">
                <a:latin typeface="Yu Gothic" panose="020B0400000000000000" pitchFamily="34" charset="-128"/>
                <a:ea typeface="Yu Gothic" panose="020B0400000000000000" pitchFamily="34" charset="-128"/>
                <a:cs typeface="Calibri"/>
                <a:sym typeface="Calibri"/>
              </a:rPr>
              <a:t>33 1/3</a:t>
            </a:r>
            <a:r>
              <a:rPr lang="ja-JP" altLang="en-US" sz="4400" dirty="0">
                <a:latin typeface="Yu Gothic" panose="020B0400000000000000" pitchFamily="34" charset="-128"/>
                <a:ea typeface="Yu Gothic" panose="020B0400000000000000" pitchFamily="34" charset="-128"/>
                <a:cs typeface="Calibri"/>
                <a:sym typeface="Calibri"/>
              </a:rPr>
              <a:t>パーセントを定足数とするのを必要とする上場規則</a:t>
            </a:r>
            <a:r>
              <a:rPr lang="en" sz="4400" dirty="0">
                <a:latin typeface="Yu Gothic" panose="020B0400000000000000" pitchFamily="34" charset="-128"/>
                <a:ea typeface="Yu Gothic" panose="020B0400000000000000" pitchFamily="34" charset="-128"/>
                <a:cs typeface="Calibri"/>
                <a:sym typeface="Calibri"/>
              </a:rPr>
              <a:t> 5605(c) </a:t>
            </a:r>
            <a:endParaRPr dirty="0">
              <a:latin typeface="Yu Gothic" panose="020B0400000000000000" pitchFamily="34" charset="-128"/>
              <a:ea typeface="Yu Gothic" panose="020B0400000000000000" pitchFamily="34" charset="-128"/>
            </a:endParaRPr>
          </a:p>
          <a:p>
            <a:pPr marL="1028700" lvl="2" indent="0" algn="l" rtl="0">
              <a:lnSpc>
                <a:spcPct val="115000"/>
              </a:lnSpc>
              <a:spcBef>
                <a:spcPts val="0"/>
              </a:spcBef>
              <a:spcAft>
                <a:spcPts val="0"/>
              </a:spcAft>
              <a:buSzPct val="127272"/>
              <a:buNone/>
            </a:pPr>
            <a:endParaRPr sz="4400" dirty="0">
              <a:latin typeface="Yu Gothic" panose="020B0400000000000000" pitchFamily="34" charset="-128"/>
              <a:ea typeface="Yu Gothic" panose="020B0400000000000000" pitchFamily="34" charset="-128"/>
              <a:cs typeface="Calibri"/>
              <a:sym typeface="Calibri"/>
            </a:endParaRPr>
          </a:p>
          <a:p>
            <a:pPr marL="1200150" lvl="2" indent="-171450" algn="l" rtl="0">
              <a:lnSpc>
                <a:spcPct val="115000"/>
              </a:lnSpc>
              <a:spcBef>
                <a:spcPts val="0"/>
              </a:spcBef>
              <a:spcAft>
                <a:spcPts val="0"/>
              </a:spcAft>
              <a:buSzPct val="127272"/>
              <a:buNone/>
            </a:pPr>
            <a:r>
              <a:rPr lang="en" sz="4400" dirty="0">
                <a:latin typeface="Yu Gothic" panose="020B0400000000000000" pitchFamily="34" charset="-128"/>
                <a:ea typeface="Yu Gothic" panose="020B0400000000000000" pitchFamily="34" charset="-128"/>
                <a:cs typeface="Calibri"/>
                <a:sym typeface="Calibri"/>
              </a:rPr>
              <a:t>f.  </a:t>
            </a:r>
            <a:r>
              <a:rPr lang="ja-JP" altLang="en-US" sz="4400" dirty="0">
                <a:latin typeface="Yu Gothic" panose="020B0400000000000000" pitchFamily="34" charset="-128"/>
                <a:ea typeface="Yu Gothic" panose="020B0400000000000000" pitchFamily="34" charset="-128"/>
                <a:cs typeface="Calibri"/>
                <a:sym typeface="Calibri"/>
              </a:rPr>
              <a:t>有価証券発行前に株主の承認を必要とする統括規則</a:t>
            </a:r>
            <a:r>
              <a:rPr lang="en" sz="4400" dirty="0">
                <a:latin typeface="Yu Gothic" panose="020B0400000000000000" pitchFamily="34" charset="-128"/>
                <a:ea typeface="Yu Gothic" panose="020B0400000000000000" pitchFamily="34" charset="-128"/>
                <a:cs typeface="Calibri"/>
                <a:sym typeface="Calibri"/>
              </a:rPr>
              <a:t> 5635 </a:t>
            </a:r>
            <a:r>
              <a:rPr lang="ja-JP" altLang="en-US" sz="4400" dirty="0">
                <a:latin typeface="Yu Gothic" panose="020B0400000000000000" pitchFamily="34" charset="-128"/>
                <a:ea typeface="Yu Gothic" panose="020B0400000000000000" pitchFamily="34" charset="-128"/>
                <a:cs typeface="Calibri"/>
                <a:sym typeface="Calibri"/>
              </a:rPr>
              <a:t>：</a:t>
            </a:r>
            <a:r>
              <a:rPr lang="en" sz="4400" dirty="0">
                <a:latin typeface="Yu Gothic" panose="020B0400000000000000" pitchFamily="34" charset="-128"/>
                <a:ea typeface="Yu Gothic" panose="020B0400000000000000" pitchFamily="34" charset="-128"/>
                <a:cs typeface="Calibri"/>
                <a:sym typeface="Calibri"/>
              </a:rPr>
              <a:t> (i) </a:t>
            </a:r>
            <a:r>
              <a:rPr lang="ja-JP" altLang="en-US" sz="4400" dirty="0">
                <a:latin typeface="Yu Gothic" panose="020B0400000000000000" pitchFamily="34" charset="-128"/>
                <a:ea typeface="Yu Gothic" panose="020B0400000000000000" pitchFamily="34" charset="-128"/>
                <a:cs typeface="Calibri"/>
                <a:sym typeface="Calibri"/>
              </a:rPr>
              <a:t>他社株または資産取得により</a:t>
            </a:r>
            <a:r>
              <a:rPr lang="en-US" altLang="ja-JP" sz="4400" dirty="0">
                <a:latin typeface="Yu Gothic" panose="020B0400000000000000" pitchFamily="34" charset="-128"/>
                <a:ea typeface="Yu Gothic" panose="020B0400000000000000" pitchFamily="34" charset="-128"/>
                <a:cs typeface="Calibri"/>
                <a:sym typeface="Calibri"/>
              </a:rPr>
              <a:t>20</a:t>
            </a:r>
            <a:r>
              <a:rPr lang="ja-JP" altLang="en-US" sz="4400" dirty="0">
                <a:latin typeface="Yu Gothic" panose="020B0400000000000000" pitchFamily="34" charset="-128"/>
                <a:ea typeface="Yu Gothic" panose="020B0400000000000000" pitchFamily="34" charset="-128"/>
                <a:cs typeface="Calibri"/>
                <a:sym typeface="Calibri"/>
              </a:rPr>
              <a:t>％希薄となる場合；（</a:t>
            </a:r>
            <a:r>
              <a:rPr lang="en-US" altLang="ja-JP" sz="4400" dirty="0">
                <a:latin typeface="Yu Gothic" panose="020B0400000000000000" pitchFamily="34" charset="-128"/>
                <a:ea typeface="Yu Gothic" panose="020B0400000000000000" pitchFamily="34" charset="-128"/>
                <a:cs typeface="Calibri"/>
                <a:sym typeface="Calibri"/>
              </a:rPr>
              <a:t>ii) </a:t>
            </a:r>
            <a:r>
              <a:rPr lang="ja-JP" altLang="en-US" sz="4400" dirty="0">
                <a:latin typeface="Yu Gothic" panose="020B0400000000000000" pitchFamily="34" charset="-128"/>
                <a:ea typeface="Yu Gothic" panose="020B0400000000000000" pitchFamily="34" charset="-128"/>
                <a:cs typeface="Calibri"/>
                <a:sym typeface="Calibri"/>
              </a:rPr>
              <a:t>役員、取締役員、従業員、又はコンサルタントへの有価証券ベースの報酬；</a:t>
            </a:r>
            <a:r>
              <a:rPr lang="en-US" altLang="ja-JP" sz="4400" dirty="0">
                <a:latin typeface="Yu Gothic" panose="020B0400000000000000" pitchFamily="34" charset="-128"/>
                <a:ea typeface="Yu Gothic" panose="020B0400000000000000" pitchFamily="34" charset="-128"/>
                <a:cs typeface="Calibri"/>
                <a:sym typeface="Calibri"/>
              </a:rPr>
              <a:t>(iii) </a:t>
            </a:r>
            <a:r>
              <a:rPr lang="ja-JP" altLang="en-US" sz="4400" dirty="0">
                <a:latin typeface="Yu Gothic" panose="020B0400000000000000" pitchFamily="34" charset="-128"/>
                <a:ea typeface="Yu Gothic" panose="020B0400000000000000" pitchFamily="34" charset="-128"/>
                <a:cs typeface="Calibri"/>
                <a:sym typeface="Calibri"/>
              </a:rPr>
              <a:t>コントロール変更になる場合；または</a:t>
            </a:r>
            <a:r>
              <a:rPr lang="en-US" altLang="ja-JP" sz="4400" dirty="0">
                <a:latin typeface="Yu Gothic" panose="020B0400000000000000" pitchFamily="34" charset="-128"/>
                <a:ea typeface="Yu Gothic" panose="020B0400000000000000" pitchFamily="34" charset="-128"/>
                <a:cs typeface="Calibri"/>
                <a:sym typeface="Calibri"/>
              </a:rPr>
              <a:t> (iv) </a:t>
            </a:r>
            <a:r>
              <a:rPr lang="ja-JP" altLang="en-US" sz="4400" dirty="0">
                <a:latin typeface="Yu Gothic" panose="020B0400000000000000" pitchFamily="34" charset="-128"/>
                <a:ea typeface="Yu Gothic" panose="020B0400000000000000" pitchFamily="34" charset="-128"/>
                <a:cs typeface="Calibri"/>
                <a:sym typeface="Calibri"/>
              </a:rPr>
              <a:t>株式公開以外で</a:t>
            </a:r>
            <a:r>
              <a:rPr lang="en-US" altLang="ja-JP" sz="4400" dirty="0">
                <a:latin typeface="Yu Gothic" panose="020B0400000000000000" pitchFamily="34" charset="-128"/>
                <a:ea typeface="Yu Gothic" panose="020B0400000000000000" pitchFamily="34" charset="-128"/>
                <a:cs typeface="Calibri"/>
                <a:sym typeface="Calibri"/>
              </a:rPr>
              <a:t>20</a:t>
            </a:r>
            <a:r>
              <a:rPr lang="ja-JP" altLang="en-US" sz="4400" dirty="0">
                <a:latin typeface="Yu Gothic" panose="020B0400000000000000" pitchFamily="34" charset="-128"/>
                <a:ea typeface="Yu Gothic" panose="020B0400000000000000" pitchFamily="34" charset="-128"/>
                <a:cs typeface="Calibri"/>
                <a:sym typeface="Calibri"/>
              </a:rPr>
              <a:t>％希薄の取引となる場合。</a:t>
            </a:r>
            <a:endParaRPr lang="en-US" altLang="ja-JP" sz="4400" dirty="0">
              <a:latin typeface="Yu Gothic" panose="020B0400000000000000" pitchFamily="34" charset="-128"/>
              <a:ea typeface="Yu Gothic" panose="020B0400000000000000" pitchFamily="34" charset="-128"/>
              <a:cs typeface="Calibri"/>
              <a:sym typeface="Calibri"/>
            </a:endParaRPr>
          </a:p>
          <a:p>
            <a:pPr marL="114300" lvl="0" indent="0" algn="l" rtl="0">
              <a:lnSpc>
                <a:spcPct val="115000"/>
              </a:lnSpc>
              <a:spcBef>
                <a:spcPts val="0"/>
              </a:spcBef>
              <a:spcAft>
                <a:spcPts val="0"/>
              </a:spcAft>
              <a:buSzPct val="128571"/>
              <a:buNone/>
            </a:pPr>
            <a:endParaRPr sz="5600" dirty="0">
              <a:latin typeface="Calibri"/>
              <a:ea typeface="Calibri"/>
              <a:cs typeface="Calibri"/>
              <a:sym typeface="Calibri"/>
            </a:endParaRPr>
          </a:p>
        </p:txBody>
      </p:sp>
      <p:sp>
        <p:nvSpPr>
          <p:cNvPr id="118" name="Google Shape;118;p27"/>
          <p:cNvSpPr txBox="1"/>
          <p:nvPr/>
        </p:nvSpPr>
        <p:spPr>
          <a:xfrm>
            <a:off x="9379324" y="3200400"/>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3960C2D4-336E-4FB3-978C-04887071353C}"/>
              </a:ext>
            </a:extLst>
          </p:cNvPr>
          <p:cNvSpPr txBox="1"/>
          <p:nvPr/>
        </p:nvSpPr>
        <p:spPr>
          <a:xfrm>
            <a:off x="1978470" y="4858832"/>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3" name="TextBox 2">
            <a:extLst>
              <a:ext uri="{FF2B5EF4-FFF2-40B4-BE49-F238E27FC236}">
                <a16:creationId xmlns:a16="http://schemas.microsoft.com/office/drawing/2014/main" id="{33AD4C56-B92F-322F-84A2-CE6232DD815A}"/>
              </a:ext>
            </a:extLst>
          </p:cNvPr>
          <p:cNvSpPr txBox="1"/>
          <p:nvPr/>
        </p:nvSpPr>
        <p:spPr>
          <a:xfrm>
            <a:off x="971766" y="4880439"/>
            <a:ext cx="398469" cy="84617"/>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アンソニー</a:t>
            </a:r>
            <a:endParaRPr lang="en-US" sz="600" dirty="0">
              <a:latin typeface="Yu Gothic" panose="020B0400000000000000" pitchFamily="34" charset="-128"/>
              <a:ea typeface="Yu Gothic" panose="020B0400000000000000" pitchFamily="34" charset="-128"/>
            </a:endParaRPr>
          </a:p>
        </p:txBody>
      </p:sp>
      <p:sp>
        <p:nvSpPr>
          <p:cNvPr id="4" name="TextBox 3">
            <a:extLst>
              <a:ext uri="{FF2B5EF4-FFF2-40B4-BE49-F238E27FC236}">
                <a16:creationId xmlns:a16="http://schemas.microsoft.com/office/drawing/2014/main" id="{DAAAE8D7-A200-EF25-D87E-3A7598C74E6A}"/>
              </a:ext>
            </a:extLst>
          </p:cNvPr>
          <p:cNvSpPr txBox="1"/>
          <p:nvPr/>
        </p:nvSpPr>
        <p:spPr>
          <a:xfrm>
            <a:off x="7421943" y="4775234"/>
            <a:ext cx="812800" cy="173566"/>
          </a:xfrm>
          <a:prstGeom prst="rect">
            <a:avLst/>
          </a:prstGeom>
          <a:solidFill>
            <a:schemeClr val="bg1"/>
          </a:solidFill>
        </p:spPr>
        <p:txBody>
          <a:bodyPr wrap="square" lIns="0" tIns="0" rIns="0" bIns="0" rtlCol="0">
            <a:noAutofit/>
          </a:bodyPr>
          <a:lstStyle/>
          <a:p>
            <a:pPr algn="l"/>
            <a:r>
              <a:rPr lang="ja-JP" altLang="en-US" sz="1000" dirty="0">
                <a:solidFill>
                  <a:schemeClr val="accent5">
                    <a:lumMod val="75000"/>
                  </a:schemeClr>
                </a:solidFill>
                <a:latin typeface="Yu Gothic" panose="020B0400000000000000" pitchFamily="34" charset="-128"/>
                <a:ea typeface="Yu Gothic" panose="020B0400000000000000" pitchFamily="34" charset="-128"/>
              </a:rPr>
              <a:t>アンソニー</a:t>
            </a:r>
            <a:endParaRPr lang="en-US" sz="1000" dirty="0">
              <a:solidFill>
                <a:schemeClr val="accent5">
                  <a:lumMod val="75000"/>
                </a:schemeClr>
              </a:solidFill>
              <a:latin typeface="Yu Gothic" panose="020B0400000000000000" pitchFamily="34" charset="-128"/>
              <a:ea typeface="Yu Gothic" panose="020B0400000000000000" pitchFamily="34" charset="-128"/>
            </a:endParaRPr>
          </a:p>
        </p:txBody>
      </p:sp>
      <p:sp>
        <p:nvSpPr>
          <p:cNvPr id="5" name="TextBox 4">
            <a:extLst>
              <a:ext uri="{FF2B5EF4-FFF2-40B4-BE49-F238E27FC236}">
                <a16:creationId xmlns:a16="http://schemas.microsoft.com/office/drawing/2014/main" id="{D3B6DC4B-827D-4C4D-2477-37DD59D37398}"/>
              </a:ext>
            </a:extLst>
          </p:cNvPr>
          <p:cNvSpPr txBox="1"/>
          <p:nvPr/>
        </p:nvSpPr>
        <p:spPr>
          <a:xfrm>
            <a:off x="7446435" y="4948800"/>
            <a:ext cx="1587498" cy="103040"/>
          </a:xfrm>
          <a:prstGeom prst="rect">
            <a:avLst/>
          </a:prstGeom>
          <a:solidFill>
            <a:schemeClr val="bg1"/>
          </a:solidFill>
        </p:spPr>
        <p:txBody>
          <a:bodyPr wrap="square" lIns="0" tIns="0" rIns="0" bIns="0" rtlCol="0">
            <a:noAutofit/>
          </a:bodyPr>
          <a:lstStyle/>
          <a:p>
            <a:pPr algn="l"/>
            <a:r>
              <a:rPr lang="ja-JP" altLang="en-US" sz="600" dirty="0">
                <a:solidFill>
                  <a:schemeClr val="accent5">
                    <a:lumMod val="75000"/>
                  </a:schemeClr>
                </a:solidFill>
                <a:latin typeface="Yu Gothic" panose="020B0400000000000000" pitchFamily="34" charset="-128"/>
                <a:ea typeface="Yu Gothic" panose="020B0400000000000000" pitchFamily="34" charset="-128"/>
              </a:rPr>
              <a:t>企業法法律事務所</a:t>
            </a:r>
            <a:endParaRPr lang="en-US" sz="600" dirty="0">
              <a:solidFill>
                <a:schemeClr val="accent5">
                  <a:lumMod val="75000"/>
                </a:schemeClr>
              </a:solidFill>
              <a:latin typeface="Yu Gothic" panose="020B0400000000000000" pitchFamily="34" charset="-128"/>
              <a:ea typeface="Yu Gothic" panose="020B0400000000000000" pitchFamily="34" charset="-128"/>
            </a:endParaRPr>
          </a:p>
        </p:txBody>
      </p:sp>
      <p:sp>
        <p:nvSpPr>
          <p:cNvPr id="6" name="Google Shape;102;p25">
            <a:extLst>
              <a:ext uri="{FF2B5EF4-FFF2-40B4-BE49-F238E27FC236}">
                <a16:creationId xmlns:a16="http://schemas.microsoft.com/office/drawing/2014/main" id="{AC44ACC6-7A0F-D8B5-EBBD-CC39F0AE6E5D}"/>
              </a:ext>
            </a:extLst>
          </p:cNvPr>
          <p:cNvSpPr txBox="1">
            <a:spLocks noGrp="1"/>
          </p:cNvSpPr>
          <p:nvPr>
            <p:ph type="title"/>
          </p:nvPr>
        </p:nvSpPr>
        <p:spPr>
          <a:xfrm>
            <a:off x="311150" y="115888"/>
            <a:ext cx="8521700" cy="573087"/>
          </a:xfrm>
          <a:prstGeom prst="rect">
            <a:avLst/>
          </a:prstGeom>
          <a:noFill/>
          <a:ln>
            <a:noFill/>
          </a:ln>
        </p:spPr>
        <p:txBody>
          <a:bodyPr spcFirstLastPara="1" wrap="square" lIns="91425" tIns="91425" rIns="91425" bIns="91425" anchor="t" anchorCtr="0">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rgbClr val="3C7C95"/>
                </a:solidFill>
                <a:latin typeface="Proxima Nova"/>
                <a:ea typeface="Proxima Nova"/>
                <a:cs typeface="Proxima Nova"/>
                <a:sym typeface="Proxima Nova"/>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ct val="111111"/>
            </a:pPr>
            <a:r>
              <a:rPr lang="en-US" dirty="0">
                <a:latin typeface="Yu Gothic" panose="020B0400000000000000" pitchFamily="34" charset="-128"/>
                <a:ea typeface="Yu Gothic" panose="020B0400000000000000" pitchFamily="34" charset="-128"/>
              </a:rPr>
              <a:t>IPO</a:t>
            </a:r>
            <a:r>
              <a:rPr lang="ja-JP" altLang="en-US" dirty="0">
                <a:latin typeface="Yu Gothic" panose="020B0400000000000000" pitchFamily="34" charset="-128"/>
                <a:ea typeface="Yu Gothic" panose="020B0400000000000000" pitchFamily="34" charset="-128"/>
              </a:rPr>
              <a:t>前の考慮事項　</a:t>
            </a:r>
            <a:r>
              <a:rPr lang="ja-JP" altLang="en-US" sz="1800" dirty="0">
                <a:latin typeface="Yu Gothic" panose="020B0400000000000000" pitchFamily="34" charset="-128"/>
                <a:ea typeface="Yu Gothic" panose="020B0400000000000000" pitchFamily="34" charset="-128"/>
              </a:rPr>
              <a:t>（続き）</a:t>
            </a:r>
            <a:endParaRPr lang="ja-JP" altLang="en-US" sz="1400" dirty="0">
              <a:latin typeface="Yu Gothic" panose="020B0400000000000000" pitchFamily="34" charset="-128"/>
              <a:ea typeface="Yu Gothic" panose="020B0400000000000000"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8"/>
          <p:cNvSpPr txBox="1">
            <a:spLocks noGrp="1"/>
          </p:cNvSpPr>
          <p:nvPr>
            <p:ph type="title"/>
          </p:nvPr>
        </p:nvSpPr>
        <p:spPr>
          <a:xfrm>
            <a:off x="306730" y="115574"/>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ADR vs. </a:t>
            </a:r>
            <a:r>
              <a:rPr lang="ja-JP" altLang="en-US" dirty="0">
                <a:latin typeface="Yu Gothic" panose="020B0400000000000000" pitchFamily="34" charset="-128"/>
                <a:ea typeface="Yu Gothic" panose="020B0400000000000000" pitchFamily="34" charset="-128"/>
              </a:rPr>
              <a:t>通常のシェア</a:t>
            </a:r>
            <a:endParaRPr dirty="0"/>
          </a:p>
        </p:txBody>
      </p:sp>
      <p:sp>
        <p:nvSpPr>
          <p:cNvPr id="124" name="Google Shape;124;p28"/>
          <p:cNvSpPr txBox="1">
            <a:spLocks noGrp="1"/>
          </p:cNvSpPr>
          <p:nvPr>
            <p:ph type="body" idx="1"/>
          </p:nvPr>
        </p:nvSpPr>
        <p:spPr>
          <a:xfrm>
            <a:off x="201575" y="688275"/>
            <a:ext cx="8630700" cy="37134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Clr>
                <a:schemeClr val="dk1"/>
              </a:buClr>
              <a:buSzPts val="1100"/>
              <a:buFont typeface="Arial"/>
              <a:buNone/>
            </a:pPr>
            <a:r>
              <a:rPr lang="ja-JP" altLang="en-US" sz="1200" dirty="0">
                <a:solidFill>
                  <a:schemeClr val="dk1"/>
                </a:solidFill>
                <a:latin typeface="Yu Gothic" panose="020B0400000000000000" pitchFamily="34" charset="-128"/>
                <a:ea typeface="Yu Gothic" panose="020B0400000000000000" pitchFamily="34" charset="-128"/>
              </a:rPr>
              <a:t>米国預託証券</a:t>
            </a:r>
            <a:r>
              <a:rPr lang="en" sz="1200" dirty="0">
                <a:solidFill>
                  <a:schemeClr val="dk1"/>
                </a:solidFill>
                <a:latin typeface="Yu Gothic" panose="020B0400000000000000" pitchFamily="34" charset="-128"/>
                <a:ea typeface="Yu Gothic" panose="020B0400000000000000" pitchFamily="34" charset="-128"/>
              </a:rPr>
              <a:t>(ADR)</a:t>
            </a:r>
            <a:r>
              <a:rPr lang="ja-JP" altLang="en-US" sz="1200" dirty="0">
                <a:solidFill>
                  <a:schemeClr val="dk1"/>
                </a:solidFill>
                <a:latin typeface="Yu Gothic" panose="020B0400000000000000" pitchFamily="34" charset="-128"/>
                <a:ea typeface="Yu Gothic" panose="020B0400000000000000" pitchFamily="34" charset="-128"/>
              </a:rPr>
              <a:t>は管理者</a:t>
            </a:r>
            <a:r>
              <a:rPr lang="en-US" altLang="ja-JP" sz="1200" dirty="0">
                <a:solidFill>
                  <a:schemeClr val="dk1"/>
                </a:solidFill>
                <a:latin typeface="Yu Gothic" panose="020B0400000000000000" pitchFamily="34" charset="-128"/>
                <a:ea typeface="Yu Gothic" panose="020B0400000000000000" pitchFamily="34" charset="-128"/>
              </a:rPr>
              <a:t>/</a:t>
            </a:r>
            <a:r>
              <a:rPr lang="ja-JP" altLang="en-US" sz="1200" dirty="0">
                <a:solidFill>
                  <a:schemeClr val="dk1"/>
                </a:solidFill>
                <a:latin typeface="Yu Gothic" panose="020B0400000000000000" pitchFamily="34" charset="-128"/>
                <a:ea typeface="Yu Gothic" panose="020B0400000000000000" pitchFamily="34" charset="-128"/>
              </a:rPr>
              <a:t>預金銀行（ニューヨークメロン銀行など）、</a:t>
            </a:r>
            <a:r>
              <a:rPr lang="en-US" altLang="ja-JP" sz="1200" dirty="0">
                <a:solidFill>
                  <a:schemeClr val="dk1"/>
                </a:solidFill>
                <a:latin typeface="Yu Gothic" panose="020B0400000000000000" pitchFamily="34" charset="-128"/>
                <a:ea typeface="Yu Gothic" panose="020B0400000000000000" pitchFamily="34" charset="-128"/>
              </a:rPr>
              <a:t>ADR</a:t>
            </a:r>
            <a:r>
              <a:rPr lang="ja-JP" altLang="en-US" sz="1200" dirty="0">
                <a:solidFill>
                  <a:schemeClr val="dk1"/>
                </a:solidFill>
                <a:latin typeface="Yu Gothic" panose="020B0400000000000000" pitchFamily="34" charset="-128"/>
                <a:ea typeface="Yu Gothic" panose="020B0400000000000000" pitchFamily="34" charset="-128"/>
              </a:rPr>
              <a:t>と喜んで仕事をする名義書き換え代理人（三井住友信託銀行</a:t>
            </a:r>
            <a:r>
              <a:rPr lang="en" sz="1200" dirty="0">
                <a:solidFill>
                  <a:schemeClr val="dk1"/>
                </a:solidFill>
                <a:latin typeface="Yu Gothic" panose="020B0400000000000000" pitchFamily="34" charset="-128"/>
                <a:ea typeface="Yu Gothic" panose="020B0400000000000000" pitchFamily="34" charset="-128"/>
              </a:rPr>
              <a:t> </a:t>
            </a:r>
            <a:r>
              <a:rPr lang="ja-JP" altLang="en-US" sz="1200" dirty="0">
                <a:solidFill>
                  <a:schemeClr val="dk1"/>
                </a:solidFill>
                <a:latin typeface="Yu Gothic" panose="020B0400000000000000" pitchFamily="34" charset="-128"/>
                <a:ea typeface="Yu Gothic" panose="020B0400000000000000" pitchFamily="34" charset="-128"/>
              </a:rPr>
              <a:t>など）、管理人（</a:t>
            </a:r>
            <a:r>
              <a:rPr lang="en-US" altLang="ja-JP" sz="1200" dirty="0">
                <a:solidFill>
                  <a:schemeClr val="dk1"/>
                </a:solidFill>
                <a:latin typeface="Yu Gothic" panose="020B0400000000000000" pitchFamily="34" charset="-128"/>
                <a:ea typeface="Yu Gothic" panose="020B0400000000000000" pitchFamily="34" charset="-128"/>
              </a:rPr>
              <a:t>MUFG</a:t>
            </a:r>
            <a:r>
              <a:rPr lang="ja-JP" altLang="en-US" sz="1200" dirty="0">
                <a:solidFill>
                  <a:schemeClr val="dk1"/>
                </a:solidFill>
                <a:latin typeface="Yu Gothic" panose="020B0400000000000000" pitchFamily="34" charset="-128"/>
                <a:ea typeface="Yu Gothic" panose="020B0400000000000000" pitchFamily="34" charset="-128"/>
              </a:rPr>
              <a:t>銀行など）及び送達代理人（コージェンシー・グローバルなど）を必要とする。</a:t>
            </a:r>
            <a:r>
              <a:rPr lang="en" sz="1200" dirty="0">
                <a:solidFill>
                  <a:schemeClr val="dk1"/>
                </a:solidFill>
                <a:latin typeface="Yu Gothic" panose="020B0400000000000000" pitchFamily="34" charset="-128"/>
                <a:ea typeface="Yu Gothic" panose="020B0400000000000000" pitchFamily="34" charset="-128"/>
              </a:rPr>
              <a:t>ADR </a:t>
            </a:r>
            <a:r>
              <a:rPr lang="ja-JP" altLang="en-US" sz="1200" dirty="0">
                <a:solidFill>
                  <a:schemeClr val="dk1"/>
                </a:solidFill>
                <a:latin typeface="Yu Gothic" panose="020B0400000000000000" pitchFamily="34" charset="-128"/>
                <a:ea typeface="Yu Gothic" panose="020B0400000000000000" pitchFamily="34" charset="-128"/>
              </a:rPr>
              <a:t>は通常シェアの利害を代表するデリバティブである。</a:t>
            </a:r>
            <a:endParaRPr sz="1200" dirty="0">
              <a:solidFill>
                <a:schemeClr val="dk1"/>
              </a:solidFill>
              <a:latin typeface="Yu Gothic" panose="020B0400000000000000" pitchFamily="34" charset="-128"/>
              <a:ea typeface="Yu Gothic" panose="020B0400000000000000" pitchFamily="34" charset="-128"/>
            </a:endParaRPr>
          </a:p>
          <a:p>
            <a:pPr marL="11430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Yu Gothic" panose="020B0400000000000000" pitchFamily="34" charset="-128"/>
                <a:ea typeface="Yu Gothic" panose="020B0400000000000000" pitchFamily="34" charset="-128"/>
              </a:rPr>
              <a:t>    </a:t>
            </a:r>
            <a:endParaRPr sz="1200" dirty="0">
              <a:solidFill>
                <a:schemeClr val="dk1"/>
              </a:solidFill>
              <a:latin typeface="Yu Gothic" panose="020B0400000000000000" pitchFamily="34" charset="-128"/>
              <a:ea typeface="Yu Gothic" panose="020B0400000000000000" pitchFamily="34" charset="-128"/>
            </a:endParaRPr>
          </a:p>
          <a:p>
            <a:pPr marL="11430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Yu Gothic" panose="020B0400000000000000" pitchFamily="34" charset="-128"/>
                <a:ea typeface="Yu Gothic" panose="020B0400000000000000" pitchFamily="34" charset="-128"/>
              </a:rPr>
              <a:t>ADR </a:t>
            </a:r>
            <a:r>
              <a:rPr lang="ja-JP" altLang="en-US" sz="1200" dirty="0">
                <a:solidFill>
                  <a:schemeClr val="dk1"/>
                </a:solidFill>
                <a:latin typeface="Yu Gothic" panose="020B0400000000000000" pitchFamily="34" charset="-128"/>
                <a:ea typeface="Yu Gothic" panose="020B0400000000000000" pitchFamily="34" charset="-128"/>
              </a:rPr>
              <a:t>は株式発行前に資金を必要とするが、米国では株式は資金調達後に発行される。</a:t>
            </a:r>
            <a:endParaRPr sz="1200" dirty="0">
              <a:solidFill>
                <a:schemeClr val="dk1"/>
              </a:solidFill>
              <a:latin typeface="Yu Gothic" panose="020B0400000000000000" pitchFamily="34" charset="-128"/>
              <a:ea typeface="Yu Gothic" panose="020B0400000000000000" pitchFamily="34" charset="-128"/>
            </a:endParaRPr>
          </a:p>
          <a:p>
            <a:pPr marL="11430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Yu Gothic" panose="020B0400000000000000" pitchFamily="34" charset="-128"/>
                <a:ea typeface="Yu Gothic" panose="020B0400000000000000" pitchFamily="34" charset="-128"/>
              </a:rPr>
              <a:t>    </a:t>
            </a:r>
            <a:endParaRPr sz="1200" dirty="0">
              <a:solidFill>
                <a:schemeClr val="dk1"/>
              </a:solidFill>
              <a:latin typeface="Yu Gothic" panose="020B0400000000000000" pitchFamily="34" charset="-128"/>
              <a:ea typeface="Yu Gothic" panose="020B0400000000000000" pitchFamily="34" charset="-128"/>
            </a:endParaRPr>
          </a:p>
          <a:p>
            <a:pPr marL="114300" lvl="0" indent="0" algn="l" rtl="0">
              <a:lnSpc>
                <a:spcPct val="115000"/>
              </a:lnSpc>
              <a:spcBef>
                <a:spcPts val="0"/>
              </a:spcBef>
              <a:spcAft>
                <a:spcPts val="0"/>
              </a:spcAft>
              <a:buSzPts val="1800"/>
              <a:buNone/>
            </a:pPr>
            <a:r>
              <a:rPr lang="ja-JP" altLang="en-US" sz="1200" dirty="0">
                <a:solidFill>
                  <a:schemeClr val="dk1"/>
                </a:solidFill>
                <a:latin typeface="Yu Gothic" panose="020B0400000000000000" pitchFamily="34" charset="-128"/>
                <a:ea typeface="Yu Gothic" panose="020B0400000000000000" pitchFamily="34" charset="-128"/>
              </a:rPr>
              <a:t>通常シェアはコンピューターシェアなど、単に国内及び海外市場の知識を持つ譲渡代理人が必要。今日現在、通常シェアで上場した企業はまだないが、現在一社目に取り組んでいる。</a:t>
            </a:r>
            <a:endParaRPr sz="1400" dirty="0">
              <a:solidFill>
                <a:schemeClr val="dk1"/>
              </a:solidFill>
              <a:latin typeface="Yu Gothic" panose="020B0400000000000000" pitchFamily="34" charset="-128"/>
              <a:ea typeface="Yu Gothic" panose="020B0400000000000000" pitchFamily="34" charset="-128"/>
            </a:endParaRPr>
          </a:p>
        </p:txBody>
      </p:sp>
      <p:sp>
        <p:nvSpPr>
          <p:cNvPr id="125" name="Google Shape;125;p28"/>
          <p:cNvSpPr txBox="1"/>
          <p:nvPr/>
        </p:nvSpPr>
        <p:spPr>
          <a:xfrm>
            <a:off x="9379324" y="3200400"/>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E17F52C7-DD03-5A4C-DECE-8719125FC668}"/>
              </a:ext>
            </a:extLst>
          </p:cNvPr>
          <p:cNvSpPr txBox="1"/>
          <p:nvPr/>
        </p:nvSpPr>
        <p:spPr>
          <a:xfrm>
            <a:off x="1970282" y="4869751"/>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3" name="TextBox 2">
            <a:extLst>
              <a:ext uri="{FF2B5EF4-FFF2-40B4-BE49-F238E27FC236}">
                <a16:creationId xmlns:a16="http://schemas.microsoft.com/office/drawing/2014/main" id="{155F72E5-A32B-70DE-31E1-A6DA73DEDF49}"/>
              </a:ext>
            </a:extLst>
          </p:cNvPr>
          <p:cNvSpPr txBox="1"/>
          <p:nvPr/>
        </p:nvSpPr>
        <p:spPr>
          <a:xfrm>
            <a:off x="971766" y="4880439"/>
            <a:ext cx="398469" cy="84617"/>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アンソニー</a:t>
            </a:r>
            <a:endParaRPr lang="en-US" sz="600" dirty="0">
              <a:latin typeface="Yu Gothic" panose="020B0400000000000000" pitchFamily="34" charset="-128"/>
              <a:ea typeface="Yu Gothic" panose="020B0400000000000000" pitchFamily="34" charset="-128"/>
            </a:endParaRPr>
          </a:p>
        </p:txBody>
      </p:sp>
      <p:sp>
        <p:nvSpPr>
          <p:cNvPr id="4" name="TextBox 3">
            <a:extLst>
              <a:ext uri="{FF2B5EF4-FFF2-40B4-BE49-F238E27FC236}">
                <a16:creationId xmlns:a16="http://schemas.microsoft.com/office/drawing/2014/main" id="{F65114CB-5622-0BE3-F54C-43B15310106E}"/>
              </a:ext>
            </a:extLst>
          </p:cNvPr>
          <p:cNvSpPr txBox="1"/>
          <p:nvPr/>
        </p:nvSpPr>
        <p:spPr>
          <a:xfrm>
            <a:off x="7421943" y="4775234"/>
            <a:ext cx="812800" cy="173566"/>
          </a:xfrm>
          <a:prstGeom prst="rect">
            <a:avLst/>
          </a:prstGeom>
          <a:solidFill>
            <a:schemeClr val="bg1"/>
          </a:solidFill>
        </p:spPr>
        <p:txBody>
          <a:bodyPr wrap="square" lIns="0" tIns="0" rIns="0" bIns="0" rtlCol="0">
            <a:noAutofit/>
          </a:bodyPr>
          <a:lstStyle/>
          <a:p>
            <a:pPr algn="l"/>
            <a:r>
              <a:rPr lang="ja-JP" altLang="en-US" sz="1000" dirty="0">
                <a:solidFill>
                  <a:schemeClr val="accent5">
                    <a:lumMod val="75000"/>
                  </a:schemeClr>
                </a:solidFill>
                <a:latin typeface="Yu Gothic" panose="020B0400000000000000" pitchFamily="34" charset="-128"/>
                <a:ea typeface="Yu Gothic" panose="020B0400000000000000" pitchFamily="34" charset="-128"/>
              </a:rPr>
              <a:t>アンソニー</a:t>
            </a:r>
            <a:endParaRPr lang="en-US" sz="1000" dirty="0">
              <a:solidFill>
                <a:schemeClr val="accent5">
                  <a:lumMod val="75000"/>
                </a:schemeClr>
              </a:solidFill>
              <a:latin typeface="Yu Gothic" panose="020B0400000000000000" pitchFamily="34" charset="-128"/>
              <a:ea typeface="Yu Gothic" panose="020B0400000000000000" pitchFamily="34" charset="-128"/>
            </a:endParaRPr>
          </a:p>
        </p:txBody>
      </p:sp>
      <p:sp>
        <p:nvSpPr>
          <p:cNvPr id="5" name="TextBox 4">
            <a:extLst>
              <a:ext uri="{FF2B5EF4-FFF2-40B4-BE49-F238E27FC236}">
                <a16:creationId xmlns:a16="http://schemas.microsoft.com/office/drawing/2014/main" id="{D5604C72-7725-5FF4-C20B-D1C483EA4C14}"/>
              </a:ext>
            </a:extLst>
          </p:cNvPr>
          <p:cNvSpPr txBox="1"/>
          <p:nvPr/>
        </p:nvSpPr>
        <p:spPr>
          <a:xfrm>
            <a:off x="7446435" y="4948800"/>
            <a:ext cx="1587498" cy="103040"/>
          </a:xfrm>
          <a:prstGeom prst="rect">
            <a:avLst/>
          </a:prstGeom>
          <a:solidFill>
            <a:schemeClr val="bg1"/>
          </a:solidFill>
        </p:spPr>
        <p:txBody>
          <a:bodyPr wrap="square" lIns="0" tIns="0" rIns="0" bIns="0" rtlCol="0">
            <a:noAutofit/>
          </a:bodyPr>
          <a:lstStyle/>
          <a:p>
            <a:pPr algn="l"/>
            <a:r>
              <a:rPr lang="ja-JP" altLang="en-US" sz="600" dirty="0">
                <a:solidFill>
                  <a:schemeClr val="accent5">
                    <a:lumMod val="75000"/>
                  </a:schemeClr>
                </a:solidFill>
                <a:latin typeface="Yu Gothic" panose="020B0400000000000000" pitchFamily="34" charset="-128"/>
                <a:ea typeface="Yu Gothic" panose="020B0400000000000000" pitchFamily="34" charset="-128"/>
              </a:rPr>
              <a:t>企業法法律事務所</a:t>
            </a:r>
            <a:endParaRPr lang="en-US" sz="600" dirty="0">
              <a:solidFill>
                <a:schemeClr val="accent5">
                  <a:lumMod val="75000"/>
                </a:schemeClr>
              </a:solidFill>
              <a:latin typeface="Yu Gothic" panose="020B0400000000000000" pitchFamily="34" charset="-128"/>
              <a:ea typeface="Yu Gothic" panose="020B0400000000000000"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9"/>
          <p:cNvSpPr txBox="1">
            <a:spLocks noGrp="1"/>
          </p:cNvSpPr>
          <p:nvPr>
            <p:ph type="title"/>
          </p:nvPr>
        </p:nvSpPr>
        <p:spPr>
          <a:xfrm>
            <a:off x="311700" y="15352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ja-JP" altLang="en-US" dirty="0">
                <a:latin typeface="Yu Gothic" panose="020B0400000000000000" pitchFamily="34" charset="-128"/>
                <a:ea typeface="Yu Gothic" panose="020B0400000000000000" pitchFamily="34" charset="-128"/>
              </a:rPr>
              <a:t>レベルの高いプロセス</a:t>
            </a:r>
            <a:endParaRPr dirty="0">
              <a:latin typeface="Yu Gothic" panose="020B0400000000000000" pitchFamily="34" charset="-128"/>
              <a:ea typeface="Yu Gothic" panose="020B0400000000000000" pitchFamily="34" charset="-128"/>
            </a:endParaRPr>
          </a:p>
        </p:txBody>
      </p:sp>
      <p:sp>
        <p:nvSpPr>
          <p:cNvPr id="131" name="Google Shape;131;p29"/>
          <p:cNvSpPr txBox="1">
            <a:spLocks noGrp="1"/>
          </p:cNvSpPr>
          <p:nvPr>
            <p:ph type="body" idx="1"/>
          </p:nvPr>
        </p:nvSpPr>
        <p:spPr>
          <a:xfrm>
            <a:off x="311700" y="1797625"/>
            <a:ext cx="4153200" cy="2716800"/>
          </a:xfrm>
          <a:prstGeom prst="rect">
            <a:avLst/>
          </a:prstGeom>
          <a:noFill/>
          <a:ln>
            <a:noFill/>
          </a:ln>
        </p:spPr>
        <p:txBody>
          <a:bodyPr spcFirstLastPara="1" wrap="square" lIns="91425" tIns="91425" rIns="91425" bIns="91425" anchor="t" anchorCtr="0">
            <a:noAutofit/>
          </a:bodyPr>
          <a:lstStyle/>
          <a:p>
            <a:pPr marL="285750" lvl="0" indent="-269875" algn="l" rtl="0">
              <a:lnSpc>
                <a:spcPct val="100000"/>
              </a:lnSpc>
              <a:spcBef>
                <a:spcPts val="800"/>
              </a:spcBef>
              <a:spcAft>
                <a:spcPts val="0"/>
              </a:spcAft>
              <a:buSzPts val="1150"/>
              <a:buChar char="•"/>
            </a:pPr>
            <a:r>
              <a:rPr lang="ja-JP" altLang="en-US" sz="1150" dirty="0">
                <a:latin typeface="Yu Gothic" panose="020B0400000000000000" pitchFamily="34" charset="-128"/>
                <a:ea typeface="Yu Gothic" panose="020B0400000000000000" pitchFamily="34" charset="-128"/>
                <a:cs typeface="Calibri"/>
                <a:sym typeface="Calibri"/>
              </a:rPr>
              <a:t>監査前事務所が財務諸表の監査対策</a:t>
            </a:r>
            <a:endParaRPr lang="en-US" altLang="ja-JP" sz="1150" dirty="0">
              <a:latin typeface="Yu Gothic" panose="020B0400000000000000" pitchFamily="34" charset="-128"/>
              <a:ea typeface="Yu Gothic" panose="020B0400000000000000" pitchFamily="34" charset="-128"/>
              <a:cs typeface="Calibri"/>
              <a:sym typeface="Calibri"/>
            </a:endParaRPr>
          </a:p>
          <a:p>
            <a:pPr marL="285750" lvl="0" indent="-269875" algn="l" rtl="0">
              <a:lnSpc>
                <a:spcPct val="100000"/>
              </a:lnSpc>
              <a:spcBef>
                <a:spcPts val="800"/>
              </a:spcBef>
              <a:spcAft>
                <a:spcPts val="0"/>
              </a:spcAft>
              <a:buSzPts val="1150"/>
              <a:buChar char="•"/>
            </a:pPr>
            <a:r>
              <a:rPr lang="ja-JP" altLang="en-US" sz="1150" dirty="0">
                <a:latin typeface="Yu Gothic" panose="020B0400000000000000" pitchFamily="34" charset="-128"/>
                <a:ea typeface="Yu Gothic" panose="020B0400000000000000" pitchFamily="34" charset="-128"/>
                <a:cs typeface="Calibri"/>
                <a:sym typeface="Calibri"/>
              </a:rPr>
              <a:t>監査人が監査開始</a:t>
            </a:r>
            <a:endParaRPr sz="1150" dirty="0">
              <a:latin typeface="Yu Gothic" panose="020B0400000000000000" pitchFamily="34" charset="-128"/>
              <a:ea typeface="Yu Gothic" panose="020B0400000000000000" pitchFamily="34" charset="-128"/>
              <a:cs typeface="Calibri"/>
              <a:sym typeface="Calibri"/>
            </a:endParaRPr>
          </a:p>
          <a:p>
            <a:pPr marL="285750" lvl="0" indent="-269875" algn="l" rtl="0">
              <a:lnSpc>
                <a:spcPct val="100000"/>
              </a:lnSpc>
              <a:spcBef>
                <a:spcPts val="800"/>
              </a:spcBef>
              <a:spcAft>
                <a:spcPts val="0"/>
              </a:spcAft>
              <a:buSzPts val="1150"/>
              <a:buChar char="•"/>
            </a:pPr>
            <a:r>
              <a:rPr lang="en-US" altLang="ja-JP" sz="1150" dirty="0">
                <a:latin typeface="Yu Gothic" panose="020B0400000000000000" pitchFamily="34" charset="-128"/>
                <a:ea typeface="Yu Gothic" panose="020B0400000000000000" pitchFamily="34" charset="-128"/>
                <a:cs typeface="Calibri"/>
                <a:sym typeface="Calibri"/>
              </a:rPr>
              <a:t>LOE</a:t>
            </a:r>
            <a:r>
              <a:rPr lang="ja-JP" altLang="en-US" sz="1150" dirty="0">
                <a:latin typeface="Yu Gothic" panose="020B0400000000000000" pitchFamily="34" charset="-128"/>
                <a:ea typeface="Yu Gothic" panose="020B0400000000000000" pitchFamily="34" charset="-128"/>
                <a:cs typeface="Calibri"/>
                <a:sym typeface="Calibri"/>
              </a:rPr>
              <a:t>を完了し</a:t>
            </a:r>
            <a:r>
              <a:rPr lang="en-US" altLang="ja-JP" sz="1150" dirty="0">
                <a:latin typeface="Yu Gothic" panose="020B0400000000000000" pitchFamily="34" charset="-128"/>
                <a:ea typeface="Yu Gothic" panose="020B0400000000000000" pitchFamily="34" charset="-128"/>
                <a:cs typeface="Calibri"/>
                <a:sym typeface="Calibri"/>
              </a:rPr>
              <a:t>IPO</a:t>
            </a:r>
            <a:r>
              <a:rPr lang="ja-JP" altLang="en-US" sz="1150" dirty="0">
                <a:latin typeface="Yu Gothic" panose="020B0400000000000000" pitchFamily="34" charset="-128"/>
                <a:ea typeface="Yu Gothic" panose="020B0400000000000000" pitchFamily="34" charset="-128"/>
                <a:cs typeface="Calibri"/>
                <a:sym typeface="Calibri"/>
              </a:rPr>
              <a:t>銀行と支払保証契約を準備</a:t>
            </a:r>
            <a:endParaRPr sz="1150" dirty="0">
              <a:latin typeface="Yu Gothic" panose="020B0400000000000000" pitchFamily="34" charset="-128"/>
              <a:ea typeface="Yu Gothic" panose="020B0400000000000000" pitchFamily="34" charset="-128"/>
              <a:cs typeface="Calibri"/>
              <a:sym typeface="Calibri"/>
            </a:endParaRPr>
          </a:p>
          <a:p>
            <a:pPr marL="285750" lvl="0" indent="-269875" algn="l" rtl="0">
              <a:lnSpc>
                <a:spcPct val="100000"/>
              </a:lnSpc>
              <a:spcBef>
                <a:spcPts val="800"/>
              </a:spcBef>
              <a:spcAft>
                <a:spcPts val="0"/>
              </a:spcAft>
              <a:buSzPts val="1150"/>
              <a:buChar char="•"/>
            </a:pPr>
            <a:r>
              <a:rPr lang="ja-JP" altLang="en-US" sz="1150" dirty="0">
                <a:latin typeface="Yu Gothic" panose="020B0400000000000000" pitchFamily="34" charset="-128"/>
                <a:ea typeface="Yu Gothic" panose="020B0400000000000000" pitchFamily="34" charset="-128"/>
                <a:cs typeface="Calibri"/>
                <a:sym typeface="Calibri"/>
              </a:rPr>
              <a:t>銀行に必要なデューデリジェンス書類の準備を完了</a:t>
            </a:r>
            <a:endParaRPr sz="1150" dirty="0">
              <a:latin typeface="Yu Gothic" panose="020B0400000000000000" pitchFamily="34" charset="-128"/>
              <a:ea typeface="Yu Gothic" panose="020B0400000000000000" pitchFamily="34" charset="-128"/>
              <a:cs typeface="Calibri"/>
              <a:sym typeface="Calibri"/>
            </a:endParaRPr>
          </a:p>
          <a:p>
            <a:pPr marL="285750" lvl="0" indent="-269875" algn="l" rtl="0">
              <a:lnSpc>
                <a:spcPct val="100000"/>
              </a:lnSpc>
              <a:spcBef>
                <a:spcPts val="800"/>
              </a:spcBef>
              <a:spcAft>
                <a:spcPts val="0"/>
              </a:spcAft>
              <a:buSzPts val="1150"/>
              <a:buChar char="•"/>
            </a:pPr>
            <a:r>
              <a:rPr lang="en" sz="1150" dirty="0">
                <a:latin typeface="Yu Gothic" panose="020B0400000000000000" pitchFamily="34" charset="-128"/>
                <a:ea typeface="Yu Gothic" panose="020B0400000000000000" pitchFamily="34" charset="-128"/>
                <a:cs typeface="Calibri"/>
                <a:sym typeface="Calibri"/>
              </a:rPr>
              <a:t>IPO </a:t>
            </a:r>
            <a:r>
              <a:rPr lang="ja-JP" altLang="en-US" sz="1150" dirty="0">
                <a:latin typeface="Yu Gothic" panose="020B0400000000000000" pitchFamily="34" charset="-128"/>
                <a:ea typeface="Yu Gothic" panose="020B0400000000000000" pitchFamily="34" charset="-128"/>
                <a:cs typeface="Calibri"/>
                <a:sym typeface="Calibri"/>
              </a:rPr>
              <a:t>プロセスに関わる３規制当局は</a:t>
            </a:r>
            <a:r>
              <a:rPr lang="en" sz="1150" dirty="0">
                <a:latin typeface="Yu Gothic" panose="020B0400000000000000" pitchFamily="34" charset="-128"/>
                <a:ea typeface="Yu Gothic" panose="020B0400000000000000" pitchFamily="34" charset="-128"/>
                <a:cs typeface="Calibri"/>
                <a:sym typeface="Calibri"/>
              </a:rPr>
              <a:t>SEC (</a:t>
            </a:r>
            <a:r>
              <a:rPr lang="ja-JP" altLang="en-US" sz="1150" dirty="0">
                <a:latin typeface="Yu Gothic" panose="020B0400000000000000" pitchFamily="34" charset="-128"/>
                <a:ea typeface="Yu Gothic" panose="020B0400000000000000" pitchFamily="34" charset="-128"/>
                <a:cs typeface="Calibri"/>
                <a:sym typeface="Calibri"/>
              </a:rPr>
              <a:t>登録書類の審査</a:t>
            </a:r>
            <a:r>
              <a:rPr lang="en" sz="1150" dirty="0">
                <a:latin typeface="Yu Gothic" panose="020B0400000000000000" pitchFamily="34" charset="-128"/>
                <a:ea typeface="Yu Gothic" panose="020B0400000000000000" pitchFamily="34" charset="-128"/>
                <a:cs typeface="Calibri"/>
                <a:sym typeface="Calibri"/>
              </a:rPr>
              <a:t>); Nasdaq (</a:t>
            </a:r>
            <a:r>
              <a:rPr lang="ja-JP" altLang="en-US" sz="1150" dirty="0">
                <a:latin typeface="Yu Gothic" panose="020B0400000000000000" pitchFamily="34" charset="-128"/>
                <a:ea typeface="Yu Gothic" panose="020B0400000000000000" pitchFamily="34" charset="-128"/>
                <a:cs typeface="Calibri"/>
                <a:sym typeface="Calibri"/>
              </a:rPr>
              <a:t>上場申請プロセス</a:t>
            </a:r>
            <a:r>
              <a:rPr lang="en" sz="1150" dirty="0">
                <a:latin typeface="Yu Gothic" panose="020B0400000000000000" pitchFamily="34" charset="-128"/>
                <a:ea typeface="Yu Gothic" panose="020B0400000000000000" pitchFamily="34" charset="-128"/>
                <a:cs typeface="Calibri"/>
                <a:sym typeface="Calibri"/>
              </a:rPr>
              <a:t>) </a:t>
            </a:r>
            <a:r>
              <a:rPr lang="ja-JP" altLang="en-US" sz="1150" dirty="0">
                <a:latin typeface="Yu Gothic" panose="020B0400000000000000" pitchFamily="34" charset="-128"/>
                <a:ea typeface="Yu Gothic" panose="020B0400000000000000" pitchFamily="34" charset="-128"/>
                <a:cs typeface="Calibri"/>
                <a:sym typeface="Calibri"/>
              </a:rPr>
              <a:t>及び</a:t>
            </a:r>
            <a:r>
              <a:rPr lang="en" sz="1150" dirty="0">
                <a:latin typeface="Yu Gothic" panose="020B0400000000000000" pitchFamily="34" charset="-128"/>
                <a:ea typeface="Yu Gothic" panose="020B0400000000000000" pitchFamily="34" charset="-128"/>
                <a:cs typeface="Calibri"/>
                <a:sym typeface="Calibri"/>
              </a:rPr>
              <a:t> FINRA (</a:t>
            </a:r>
            <a:r>
              <a:rPr lang="ja-JP" altLang="en-US" sz="1150" dirty="0">
                <a:latin typeface="Yu Gothic" panose="020B0400000000000000" pitchFamily="34" charset="-128"/>
                <a:ea typeface="Yu Gothic" panose="020B0400000000000000" pitchFamily="34" charset="-128"/>
                <a:cs typeface="Calibri"/>
                <a:sym typeface="Calibri"/>
              </a:rPr>
              <a:t>アンダーライター補償の審査と承認</a:t>
            </a:r>
            <a:r>
              <a:rPr lang="en" sz="1150" dirty="0">
                <a:latin typeface="Yu Gothic" panose="020B0400000000000000" pitchFamily="34" charset="-128"/>
                <a:ea typeface="Yu Gothic" panose="020B0400000000000000" pitchFamily="34" charset="-128"/>
                <a:cs typeface="Calibri"/>
                <a:sym typeface="Calibri"/>
              </a:rPr>
              <a:t>)</a:t>
            </a:r>
            <a:endParaRPr sz="1150" dirty="0">
              <a:latin typeface="Yu Gothic" panose="020B0400000000000000" pitchFamily="34" charset="-128"/>
              <a:ea typeface="Yu Gothic" panose="020B0400000000000000" pitchFamily="34" charset="-128"/>
              <a:cs typeface="Calibri"/>
              <a:sym typeface="Calibri"/>
            </a:endParaRPr>
          </a:p>
          <a:p>
            <a:pPr marL="285750" lvl="0" indent="-269875" algn="l" rtl="0">
              <a:lnSpc>
                <a:spcPct val="100000"/>
              </a:lnSpc>
              <a:spcBef>
                <a:spcPts val="800"/>
              </a:spcBef>
              <a:spcAft>
                <a:spcPts val="800"/>
              </a:spcAft>
              <a:buSzPts val="1150"/>
              <a:buChar char="•"/>
            </a:pPr>
            <a:r>
              <a:rPr lang="en" sz="1150" dirty="0">
                <a:latin typeface="Yu Gothic" panose="020B0400000000000000" pitchFamily="34" charset="-128"/>
                <a:ea typeface="Yu Gothic" panose="020B0400000000000000" pitchFamily="34" charset="-128"/>
                <a:cs typeface="Calibri"/>
                <a:sym typeface="Calibri"/>
              </a:rPr>
              <a:t>Nasdaq</a:t>
            </a:r>
            <a:r>
              <a:rPr lang="ja-JP" altLang="en-US" sz="1150" dirty="0">
                <a:latin typeface="Yu Gothic" panose="020B0400000000000000" pitchFamily="34" charset="-128"/>
                <a:ea typeface="Yu Gothic" panose="020B0400000000000000" pitchFamily="34" charset="-128"/>
                <a:cs typeface="Calibri"/>
                <a:sym typeface="Calibri"/>
              </a:rPr>
              <a:t>のシンボルを予約</a:t>
            </a:r>
            <a:endParaRPr sz="1150" dirty="0">
              <a:latin typeface="Yu Gothic" panose="020B0400000000000000" pitchFamily="34" charset="-128"/>
              <a:ea typeface="Yu Gothic" panose="020B0400000000000000" pitchFamily="34" charset="-128"/>
              <a:cs typeface="Calibri"/>
              <a:sym typeface="Calibri"/>
            </a:endParaRPr>
          </a:p>
        </p:txBody>
      </p:sp>
      <p:sp>
        <p:nvSpPr>
          <p:cNvPr id="132" name="Google Shape;132;p29"/>
          <p:cNvSpPr txBox="1">
            <a:spLocks noGrp="1"/>
          </p:cNvSpPr>
          <p:nvPr>
            <p:ph type="body" idx="2"/>
          </p:nvPr>
        </p:nvSpPr>
        <p:spPr>
          <a:xfrm>
            <a:off x="4572000" y="1792850"/>
            <a:ext cx="4426200" cy="2742300"/>
          </a:xfrm>
          <a:prstGeom prst="rect">
            <a:avLst/>
          </a:prstGeom>
          <a:noFill/>
          <a:ln>
            <a:noFill/>
          </a:ln>
        </p:spPr>
        <p:txBody>
          <a:bodyPr spcFirstLastPara="1" wrap="square" lIns="91425" tIns="91425" rIns="91425" bIns="91425" anchor="t" anchorCtr="0">
            <a:noAutofit/>
          </a:bodyPr>
          <a:lstStyle/>
          <a:p>
            <a:pPr marL="285750" lvl="0" indent="-269875" algn="l" rtl="0">
              <a:lnSpc>
                <a:spcPct val="100000"/>
              </a:lnSpc>
              <a:spcBef>
                <a:spcPts val="0"/>
              </a:spcBef>
              <a:spcAft>
                <a:spcPts val="0"/>
              </a:spcAft>
              <a:buSzPts val="1150"/>
              <a:buFont typeface="Arial"/>
              <a:buChar char="•"/>
            </a:pPr>
            <a:r>
              <a:rPr lang="ja-JP" altLang="en-US" sz="1150" dirty="0">
                <a:latin typeface="Yu Gothic" panose="020B0400000000000000" pitchFamily="34" charset="-128"/>
                <a:ea typeface="Yu Gothic" panose="020B0400000000000000" pitchFamily="34" charset="-128"/>
                <a:cs typeface="Calibri"/>
                <a:sym typeface="Calibri"/>
              </a:rPr>
              <a:t>監査委員会及び監査委員長（及び報酬及び指名委員会長）を含む初期</a:t>
            </a:r>
            <a:r>
              <a:rPr lang="en-US" altLang="ja-JP" sz="1150" dirty="0">
                <a:latin typeface="Yu Gothic" panose="020B0400000000000000" pitchFamily="34" charset="-128"/>
                <a:ea typeface="Yu Gothic" panose="020B0400000000000000" pitchFamily="34" charset="-128"/>
                <a:cs typeface="Calibri"/>
                <a:sym typeface="Calibri"/>
              </a:rPr>
              <a:t>IPO</a:t>
            </a:r>
            <a:r>
              <a:rPr lang="ja-JP" altLang="en-US" sz="1150" dirty="0">
                <a:latin typeface="Yu Gothic" panose="020B0400000000000000" pitchFamily="34" charset="-128"/>
                <a:ea typeface="Yu Gothic" panose="020B0400000000000000" pitchFamily="34" charset="-128"/>
                <a:cs typeface="Calibri"/>
                <a:sym typeface="Calibri"/>
              </a:rPr>
              <a:t>社外取締役補償に関するアドバイス、取締役との契約書</a:t>
            </a:r>
            <a:br>
              <a:rPr lang="en" sz="1150" dirty="0">
                <a:latin typeface="Yu Gothic" panose="020B0400000000000000" pitchFamily="34" charset="-128"/>
                <a:ea typeface="Yu Gothic" panose="020B0400000000000000" pitchFamily="34" charset="-128"/>
                <a:cs typeface="Calibri"/>
                <a:sym typeface="Calibri"/>
              </a:rPr>
            </a:br>
            <a:endParaRPr sz="1150" dirty="0">
              <a:latin typeface="Yu Gothic" panose="020B0400000000000000" pitchFamily="34" charset="-128"/>
              <a:ea typeface="Yu Gothic" panose="020B0400000000000000" pitchFamily="34" charset="-128"/>
              <a:cs typeface="Calibri"/>
              <a:sym typeface="Calibri"/>
            </a:endParaRPr>
          </a:p>
          <a:p>
            <a:pPr marL="285750" lvl="0" indent="-269875" algn="l" rtl="0">
              <a:lnSpc>
                <a:spcPct val="100000"/>
              </a:lnSpc>
              <a:spcBef>
                <a:spcPts val="0"/>
              </a:spcBef>
              <a:spcAft>
                <a:spcPts val="0"/>
              </a:spcAft>
              <a:buSzPts val="1150"/>
              <a:buChar char="•"/>
            </a:pPr>
            <a:r>
              <a:rPr lang="ja-JP" altLang="en-US" sz="1150" dirty="0">
                <a:latin typeface="Yu Gothic" panose="020B0400000000000000" pitchFamily="34" charset="-128"/>
                <a:ea typeface="Yu Gothic" panose="020B0400000000000000" pitchFamily="34" charset="-128"/>
                <a:cs typeface="Calibri"/>
                <a:sym typeface="Calibri"/>
              </a:rPr>
              <a:t>ガバナンス書類</a:t>
            </a:r>
            <a:r>
              <a:rPr lang="en" sz="1150" dirty="0">
                <a:latin typeface="Yu Gothic" panose="020B0400000000000000" pitchFamily="34" charset="-128"/>
                <a:ea typeface="Yu Gothic" panose="020B0400000000000000" pitchFamily="34" charset="-128"/>
                <a:cs typeface="Calibri"/>
                <a:sym typeface="Calibri"/>
              </a:rPr>
              <a:t> (</a:t>
            </a:r>
            <a:r>
              <a:rPr lang="ja-JP" altLang="en-US" sz="1150" dirty="0">
                <a:latin typeface="Yu Gothic" panose="020B0400000000000000" pitchFamily="34" charset="-128"/>
                <a:ea typeface="Yu Gothic" panose="020B0400000000000000" pitchFamily="34" charset="-128"/>
                <a:cs typeface="Calibri"/>
                <a:sym typeface="Calibri"/>
              </a:rPr>
              <a:t>委員会設立許可証、インサイダートレーディングポリシー等）</a:t>
            </a:r>
            <a:br>
              <a:rPr lang="en" sz="1150" dirty="0">
                <a:latin typeface="Yu Gothic" panose="020B0400000000000000" pitchFamily="34" charset="-128"/>
                <a:ea typeface="Yu Gothic" panose="020B0400000000000000" pitchFamily="34" charset="-128"/>
                <a:cs typeface="Calibri"/>
                <a:sym typeface="Calibri"/>
              </a:rPr>
            </a:br>
            <a:endParaRPr sz="1150" dirty="0">
              <a:latin typeface="Yu Gothic" panose="020B0400000000000000" pitchFamily="34" charset="-128"/>
              <a:ea typeface="Yu Gothic" panose="020B0400000000000000" pitchFamily="34" charset="-128"/>
              <a:cs typeface="Calibri"/>
              <a:sym typeface="Calibri"/>
            </a:endParaRPr>
          </a:p>
          <a:p>
            <a:pPr marL="285750" lvl="0" indent="-269875" algn="l" rtl="0">
              <a:lnSpc>
                <a:spcPct val="100000"/>
              </a:lnSpc>
              <a:spcBef>
                <a:spcPts val="0"/>
              </a:spcBef>
              <a:spcAft>
                <a:spcPts val="0"/>
              </a:spcAft>
              <a:buSzPts val="1150"/>
              <a:buChar char="•"/>
            </a:pPr>
            <a:r>
              <a:rPr lang="ja-JP" altLang="en-US" sz="1150" dirty="0">
                <a:latin typeface="Yu Gothic" panose="020B0400000000000000" pitchFamily="34" charset="-128"/>
                <a:ea typeface="Yu Gothic" panose="020B0400000000000000" pitchFamily="34" charset="-128"/>
                <a:cs typeface="Calibri"/>
                <a:sym typeface="Calibri"/>
              </a:rPr>
              <a:t>証明書等付随書類；証明契約；譲渡代理人契約；</a:t>
            </a:r>
            <a:r>
              <a:rPr lang="en" sz="1150" dirty="0">
                <a:latin typeface="Yu Gothic" panose="020B0400000000000000" pitchFamily="34" charset="-128"/>
                <a:ea typeface="Yu Gothic" panose="020B0400000000000000" pitchFamily="34" charset="-128"/>
                <a:cs typeface="Calibri"/>
                <a:sym typeface="Calibri"/>
              </a:rPr>
              <a:t> </a:t>
            </a:r>
            <a:r>
              <a:rPr lang="ja-JP" altLang="en-US" sz="1150" dirty="0">
                <a:latin typeface="Yu Gothic" panose="020B0400000000000000" pitchFamily="34" charset="-128"/>
                <a:ea typeface="Yu Gothic" panose="020B0400000000000000" pitchFamily="34" charset="-128"/>
                <a:cs typeface="Calibri"/>
                <a:sym typeface="Calibri"/>
              </a:rPr>
              <a:t>ロックアップ契約；取引成立意見書等</a:t>
            </a:r>
            <a:br>
              <a:rPr lang="en" sz="1150" dirty="0">
                <a:latin typeface="Yu Gothic" panose="020B0400000000000000" pitchFamily="34" charset="-128"/>
                <a:ea typeface="Yu Gothic" panose="020B0400000000000000" pitchFamily="34" charset="-128"/>
                <a:cs typeface="Calibri"/>
                <a:sym typeface="Calibri"/>
              </a:rPr>
            </a:br>
            <a:endParaRPr sz="1150" dirty="0">
              <a:latin typeface="Yu Gothic" panose="020B0400000000000000" pitchFamily="34" charset="-128"/>
              <a:ea typeface="Yu Gothic" panose="020B0400000000000000" pitchFamily="34" charset="-128"/>
              <a:cs typeface="Calibri"/>
              <a:sym typeface="Calibri"/>
            </a:endParaRPr>
          </a:p>
          <a:p>
            <a:pPr marL="285750" lvl="0" indent="-269875" algn="l" rtl="0">
              <a:lnSpc>
                <a:spcPct val="100000"/>
              </a:lnSpc>
              <a:spcBef>
                <a:spcPts val="0"/>
              </a:spcBef>
              <a:spcAft>
                <a:spcPts val="0"/>
              </a:spcAft>
              <a:buSzPts val="1150"/>
              <a:buChar char="•"/>
            </a:pPr>
            <a:r>
              <a:rPr lang="ja-JP" altLang="en-US" sz="1150" dirty="0">
                <a:latin typeface="Yu Gothic" panose="020B0400000000000000" pitchFamily="34" charset="-128"/>
                <a:ea typeface="Yu Gothic" panose="020B0400000000000000" pitchFamily="34" charset="-128"/>
                <a:cs typeface="Calibri"/>
                <a:sym typeface="Calibri"/>
              </a:rPr>
              <a:t>ストック・インセンティブプランの作成（これは上場前に行うことが望ましい）</a:t>
            </a:r>
            <a:endParaRPr sz="1150" dirty="0">
              <a:latin typeface="Yu Gothic" panose="020B0400000000000000" pitchFamily="34" charset="-128"/>
              <a:ea typeface="Yu Gothic" panose="020B0400000000000000" pitchFamily="34" charset="-128"/>
            </a:endParaRPr>
          </a:p>
        </p:txBody>
      </p:sp>
      <p:sp>
        <p:nvSpPr>
          <p:cNvPr id="133" name="Google Shape;133;p29"/>
          <p:cNvSpPr txBox="1">
            <a:spLocks noGrp="1"/>
          </p:cNvSpPr>
          <p:nvPr>
            <p:ph type="body" idx="3"/>
          </p:nvPr>
        </p:nvSpPr>
        <p:spPr>
          <a:xfrm>
            <a:off x="311700" y="684650"/>
            <a:ext cx="8520600" cy="989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r>
              <a:rPr lang="ja-JP" altLang="en-US" sz="1400" dirty="0">
                <a:latin typeface="Yu Gothic" panose="020B0400000000000000" pitchFamily="34" charset="-128"/>
                <a:ea typeface="Yu Gothic" panose="020B0400000000000000" pitchFamily="34" charset="-128"/>
                <a:cs typeface="Calibri"/>
                <a:sym typeface="Calibri"/>
              </a:rPr>
              <a:t>ハートコア、銀行、監査前事務所および監査員など、弁護士、アドバイザー、またはコンサルタントを含むあなたのチームを稼働させよう。</a:t>
            </a:r>
            <a:endParaRPr sz="1400" dirty="0">
              <a:latin typeface="Yu Gothic" panose="020B0400000000000000" pitchFamily="34" charset="-128"/>
              <a:ea typeface="Yu Gothic" panose="020B0400000000000000" pitchFamily="34" charset="-128"/>
              <a:cs typeface="Calibri"/>
              <a:sym typeface="Calibri"/>
            </a:endParaRPr>
          </a:p>
          <a:p>
            <a:pPr marL="0" lvl="0" indent="0" algn="l" rtl="0">
              <a:lnSpc>
                <a:spcPct val="100000"/>
              </a:lnSpc>
              <a:spcBef>
                <a:spcPts val="0"/>
              </a:spcBef>
              <a:spcAft>
                <a:spcPts val="0"/>
              </a:spcAft>
              <a:buClr>
                <a:schemeClr val="dk1"/>
              </a:buClr>
              <a:buSzPts val="1800"/>
              <a:buFont typeface="Arial"/>
              <a:buNone/>
            </a:pPr>
            <a:endParaRPr sz="1400" b="1" dirty="0">
              <a:latin typeface="Yu Gothic" panose="020B0400000000000000" pitchFamily="34" charset="-128"/>
              <a:ea typeface="Yu Gothic" panose="020B0400000000000000" pitchFamily="34" charset="-128"/>
              <a:cs typeface="Calibri"/>
              <a:sym typeface="Calibri"/>
            </a:endParaRPr>
          </a:p>
          <a:p>
            <a:pPr marL="0" marR="0" lvl="0" indent="0" algn="l" rtl="0">
              <a:lnSpc>
                <a:spcPct val="107000"/>
              </a:lnSpc>
              <a:spcBef>
                <a:spcPts val="0"/>
              </a:spcBef>
              <a:spcAft>
                <a:spcPts val="0"/>
              </a:spcAft>
              <a:buSzPts val="1800"/>
              <a:buNone/>
            </a:pPr>
            <a:r>
              <a:rPr lang="en" sz="1400" b="1" dirty="0">
                <a:latin typeface="Yu Gothic" panose="020B0400000000000000" pitchFamily="34" charset="-128"/>
                <a:ea typeface="Yu Gothic" panose="020B0400000000000000" pitchFamily="34" charset="-128"/>
                <a:cs typeface="Calibri"/>
                <a:sym typeface="Calibri"/>
              </a:rPr>
              <a:t>IPO</a:t>
            </a:r>
            <a:r>
              <a:rPr lang="ja-JP" altLang="en-US" sz="1400" b="1" dirty="0">
                <a:latin typeface="Yu Gothic" panose="020B0400000000000000" pitchFamily="34" charset="-128"/>
                <a:ea typeface="Yu Gothic" panose="020B0400000000000000" pitchFamily="34" charset="-128"/>
                <a:cs typeface="Calibri"/>
                <a:sym typeface="Calibri"/>
              </a:rPr>
              <a:t>前企業クリーンアップ</a:t>
            </a:r>
            <a:r>
              <a:rPr lang="en" sz="1400" b="1" dirty="0">
                <a:latin typeface="Yu Gothic" panose="020B0400000000000000" pitchFamily="34" charset="-128"/>
                <a:ea typeface="Yu Gothic" panose="020B0400000000000000" pitchFamily="34" charset="-128"/>
                <a:cs typeface="Calibri"/>
                <a:sym typeface="Calibri"/>
              </a:rPr>
              <a:t> </a:t>
            </a:r>
            <a:r>
              <a:rPr lang="en" sz="1400" dirty="0">
                <a:latin typeface="Yu Gothic" panose="020B0400000000000000" pitchFamily="34" charset="-128"/>
                <a:ea typeface="Yu Gothic" panose="020B0400000000000000" pitchFamily="34" charset="-128"/>
                <a:cs typeface="Calibri"/>
                <a:sym typeface="Calibri"/>
              </a:rPr>
              <a:t>(</a:t>
            </a:r>
            <a:r>
              <a:rPr lang="ja-JP" altLang="en-US" sz="1400" dirty="0">
                <a:latin typeface="Yu Gothic" panose="020B0400000000000000" pitchFamily="34" charset="-128"/>
                <a:ea typeface="Yu Gothic" panose="020B0400000000000000" pitchFamily="34" charset="-128"/>
                <a:cs typeface="Calibri"/>
                <a:sym typeface="Calibri"/>
              </a:rPr>
              <a:t>例えば定款や細則の改訂；必要な場合は雇用契約；</a:t>
            </a:r>
            <a:r>
              <a:rPr lang="en-US" altLang="ja-JP" sz="1400" dirty="0">
                <a:latin typeface="Yu Gothic" panose="020B0400000000000000" pitchFamily="34" charset="-128"/>
                <a:ea typeface="Yu Gothic" panose="020B0400000000000000" pitchFamily="34" charset="-128"/>
                <a:cs typeface="Calibri"/>
                <a:sym typeface="Calibri"/>
              </a:rPr>
              <a:t>IP</a:t>
            </a:r>
            <a:r>
              <a:rPr lang="ja-JP" altLang="en-US" sz="1400" dirty="0">
                <a:latin typeface="Yu Gothic" panose="020B0400000000000000" pitchFamily="34" charset="-128"/>
                <a:ea typeface="Yu Gothic" panose="020B0400000000000000" pitchFamily="34" charset="-128"/>
                <a:cs typeface="Calibri"/>
                <a:sym typeface="Calibri"/>
              </a:rPr>
              <a:t>資産を含み、適切な資産タイトルの確保；必要な場合会社のリストラ等</a:t>
            </a:r>
            <a:r>
              <a:rPr lang="en" sz="1400" dirty="0">
                <a:latin typeface="Yu Gothic" panose="020B0400000000000000" pitchFamily="34" charset="-128"/>
                <a:ea typeface="Yu Gothic" panose="020B0400000000000000" pitchFamily="34" charset="-128"/>
                <a:cs typeface="Calibri"/>
                <a:sym typeface="Calibri"/>
              </a:rPr>
              <a:t>)</a:t>
            </a:r>
            <a:endParaRPr dirty="0">
              <a:latin typeface="Yu Gothic" panose="020B0400000000000000" pitchFamily="34" charset="-128"/>
              <a:ea typeface="Yu Gothic" panose="020B0400000000000000" pitchFamily="34" charset="-128"/>
            </a:endParaRPr>
          </a:p>
        </p:txBody>
      </p:sp>
      <p:sp>
        <p:nvSpPr>
          <p:cNvPr id="134" name="Google Shape;134;p29"/>
          <p:cNvSpPr txBox="1"/>
          <p:nvPr/>
        </p:nvSpPr>
        <p:spPr>
          <a:xfrm>
            <a:off x="9379324" y="3200400"/>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CE1DF8AE-B43B-7DA0-33D9-FE9C6A7A8543}"/>
              </a:ext>
            </a:extLst>
          </p:cNvPr>
          <p:cNvSpPr txBox="1"/>
          <p:nvPr/>
        </p:nvSpPr>
        <p:spPr>
          <a:xfrm>
            <a:off x="1963132" y="4872969"/>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3" name="TextBox 2">
            <a:extLst>
              <a:ext uri="{FF2B5EF4-FFF2-40B4-BE49-F238E27FC236}">
                <a16:creationId xmlns:a16="http://schemas.microsoft.com/office/drawing/2014/main" id="{45EFD730-B18A-CFF9-A83A-03F81C681EDD}"/>
              </a:ext>
            </a:extLst>
          </p:cNvPr>
          <p:cNvSpPr txBox="1"/>
          <p:nvPr/>
        </p:nvSpPr>
        <p:spPr>
          <a:xfrm>
            <a:off x="971766" y="4880439"/>
            <a:ext cx="398469" cy="84617"/>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アンソニー</a:t>
            </a:r>
            <a:endParaRPr lang="en-US" sz="600" dirty="0">
              <a:latin typeface="Yu Gothic" panose="020B0400000000000000" pitchFamily="34" charset="-128"/>
              <a:ea typeface="Yu Gothic" panose="020B0400000000000000" pitchFamily="34" charset="-128"/>
            </a:endParaRPr>
          </a:p>
        </p:txBody>
      </p:sp>
      <p:sp>
        <p:nvSpPr>
          <p:cNvPr id="4" name="TextBox 3">
            <a:extLst>
              <a:ext uri="{FF2B5EF4-FFF2-40B4-BE49-F238E27FC236}">
                <a16:creationId xmlns:a16="http://schemas.microsoft.com/office/drawing/2014/main" id="{C1901FCB-74CC-86A3-7A5C-7BE9521BAD21}"/>
              </a:ext>
            </a:extLst>
          </p:cNvPr>
          <p:cNvSpPr txBox="1"/>
          <p:nvPr/>
        </p:nvSpPr>
        <p:spPr>
          <a:xfrm>
            <a:off x="7421943" y="4775234"/>
            <a:ext cx="812800" cy="173566"/>
          </a:xfrm>
          <a:prstGeom prst="rect">
            <a:avLst/>
          </a:prstGeom>
          <a:solidFill>
            <a:schemeClr val="bg1"/>
          </a:solidFill>
        </p:spPr>
        <p:txBody>
          <a:bodyPr wrap="square" lIns="0" tIns="0" rIns="0" bIns="0" rtlCol="0">
            <a:noAutofit/>
          </a:bodyPr>
          <a:lstStyle/>
          <a:p>
            <a:pPr algn="l"/>
            <a:r>
              <a:rPr lang="ja-JP" altLang="en-US" sz="1000" dirty="0">
                <a:solidFill>
                  <a:schemeClr val="accent5">
                    <a:lumMod val="75000"/>
                  </a:schemeClr>
                </a:solidFill>
                <a:latin typeface="Yu Gothic" panose="020B0400000000000000" pitchFamily="34" charset="-128"/>
                <a:ea typeface="Yu Gothic" panose="020B0400000000000000" pitchFamily="34" charset="-128"/>
              </a:rPr>
              <a:t>アンソニー</a:t>
            </a:r>
            <a:endParaRPr lang="en-US" sz="1000" dirty="0">
              <a:solidFill>
                <a:schemeClr val="accent5">
                  <a:lumMod val="75000"/>
                </a:schemeClr>
              </a:solidFill>
              <a:latin typeface="Yu Gothic" panose="020B0400000000000000" pitchFamily="34" charset="-128"/>
              <a:ea typeface="Yu Gothic" panose="020B0400000000000000" pitchFamily="34" charset="-128"/>
            </a:endParaRPr>
          </a:p>
        </p:txBody>
      </p:sp>
      <p:sp>
        <p:nvSpPr>
          <p:cNvPr id="5" name="TextBox 4">
            <a:extLst>
              <a:ext uri="{FF2B5EF4-FFF2-40B4-BE49-F238E27FC236}">
                <a16:creationId xmlns:a16="http://schemas.microsoft.com/office/drawing/2014/main" id="{FEBBBAF1-EF1B-AB09-436F-9EA821AA9F84}"/>
              </a:ext>
            </a:extLst>
          </p:cNvPr>
          <p:cNvSpPr txBox="1"/>
          <p:nvPr/>
        </p:nvSpPr>
        <p:spPr>
          <a:xfrm>
            <a:off x="7446435" y="4948800"/>
            <a:ext cx="1587498" cy="103040"/>
          </a:xfrm>
          <a:prstGeom prst="rect">
            <a:avLst/>
          </a:prstGeom>
          <a:solidFill>
            <a:schemeClr val="bg1"/>
          </a:solidFill>
        </p:spPr>
        <p:txBody>
          <a:bodyPr wrap="square" lIns="0" tIns="0" rIns="0" bIns="0" rtlCol="0">
            <a:noAutofit/>
          </a:bodyPr>
          <a:lstStyle/>
          <a:p>
            <a:pPr algn="l"/>
            <a:r>
              <a:rPr lang="ja-JP" altLang="en-US" sz="600" dirty="0">
                <a:solidFill>
                  <a:schemeClr val="accent5">
                    <a:lumMod val="75000"/>
                  </a:schemeClr>
                </a:solidFill>
                <a:latin typeface="Yu Gothic" panose="020B0400000000000000" pitchFamily="34" charset="-128"/>
                <a:ea typeface="Yu Gothic" panose="020B0400000000000000" pitchFamily="34" charset="-128"/>
              </a:rPr>
              <a:t>企業法法律事務所</a:t>
            </a:r>
            <a:endParaRPr lang="en-US" sz="600" dirty="0">
              <a:solidFill>
                <a:schemeClr val="accent5">
                  <a:lumMod val="75000"/>
                </a:schemeClr>
              </a:solidFill>
              <a:latin typeface="Yu Gothic" panose="020B0400000000000000" pitchFamily="34" charset="-128"/>
              <a:ea typeface="Yu Gothic" panose="020B0400000000000000"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Google Shape;140;p30"/>
          <p:cNvSpPr txBox="1"/>
          <p:nvPr/>
        </p:nvSpPr>
        <p:spPr>
          <a:xfrm>
            <a:off x="9379324" y="3200400"/>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30"/>
          <p:cNvSpPr txBox="1">
            <a:spLocks noGrp="1"/>
          </p:cNvSpPr>
          <p:nvPr>
            <p:ph type="body" idx="1"/>
          </p:nvPr>
        </p:nvSpPr>
        <p:spPr>
          <a:xfrm>
            <a:off x="311700" y="762350"/>
            <a:ext cx="4153200" cy="3244800"/>
          </a:xfrm>
          <a:prstGeom prst="rect">
            <a:avLst/>
          </a:prstGeom>
          <a:noFill/>
          <a:ln>
            <a:noFill/>
          </a:ln>
        </p:spPr>
        <p:txBody>
          <a:bodyPr spcFirstLastPara="1" wrap="square" lIns="91425" tIns="91425" rIns="91425" bIns="91425" anchor="t" anchorCtr="0">
            <a:noAutofit/>
          </a:bodyPr>
          <a:lstStyle/>
          <a:p>
            <a:pPr marL="285750" lvl="0" indent="-269875" algn="l" rtl="0">
              <a:lnSpc>
                <a:spcPct val="100000"/>
              </a:lnSpc>
              <a:spcBef>
                <a:spcPts val="800"/>
              </a:spcBef>
              <a:spcAft>
                <a:spcPts val="0"/>
              </a:spcAft>
              <a:buSzPts val="1150"/>
              <a:buChar char="•"/>
            </a:pPr>
            <a:r>
              <a:rPr lang="ja-JP" altLang="en-US" sz="1150" dirty="0">
                <a:latin typeface="Yu Gothic" panose="020B0400000000000000" pitchFamily="34" charset="-128"/>
                <a:ea typeface="Yu Gothic" panose="020B0400000000000000" pitchFamily="34" charset="-128"/>
                <a:cs typeface="Calibri"/>
                <a:sym typeface="Calibri"/>
              </a:rPr>
              <a:t>会社及び全インサイダー（役員</a:t>
            </a:r>
            <a:r>
              <a:rPr lang="en-US" altLang="ja-JP" sz="1150" dirty="0">
                <a:latin typeface="Yu Gothic" panose="020B0400000000000000" pitchFamily="34" charset="-128"/>
                <a:ea typeface="Yu Gothic" panose="020B0400000000000000" pitchFamily="34" charset="-128"/>
                <a:cs typeface="Calibri"/>
                <a:sym typeface="Calibri"/>
              </a:rPr>
              <a:t>/</a:t>
            </a:r>
            <a:r>
              <a:rPr lang="ja-JP" altLang="en-US" sz="1150" dirty="0">
                <a:latin typeface="Yu Gothic" panose="020B0400000000000000" pitchFamily="34" charset="-128"/>
                <a:ea typeface="Yu Gothic" panose="020B0400000000000000" pitchFamily="34" charset="-128"/>
                <a:cs typeface="Calibri"/>
                <a:sym typeface="Calibri"/>
              </a:rPr>
              <a:t>取締役</a:t>
            </a:r>
            <a:r>
              <a:rPr lang="en-US" altLang="ja-JP" sz="1150" dirty="0">
                <a:latin typeface="Yu Gothic" panose="020B0400000000000000" pitchFamily="34" charset="-128"/>
                <a:ea typeface="Yu Gothic" panose="020B0400000000000000" pitchFamily="34" charset="-128"/>
                <a:cs typeface="Calibri"/>
                <a:sym typeface="Calibri"/>
              </a:rPr>
              <a:t>/10%</a:t>
            </a:r>
            <a:r>
              <a:rPr lang="ja-JP" altLang="en-US" sz="1150" dirty="0">
                <a:latin typeface="Yu Gothic" panose="020B0400000000000000" pitchFamily="34" charset="-128"/>
                <a:ea typeface="Yu Gothic" panose="020B0400000000000000" pitchFamily="34" charset="-128"/>
                <a:cs typeface="Calibri"/>
                <a:sym typeface="Calibri"/>
              </a:rPr>
              <a:t>株主）の</a:t>
            </a:r>
            <a:r>
              <a:rPr lang="en-US" altLang="ja-JP" sz="1150" dirty="0">
                <a:latin typeface="Yu Gothic" panose="020B0400000000000000" pitchFamily="34" charset="-128"/>
                <a:ea typeface="Yu Gothic" panose="020B0400000000000000" pitchFamily="34" charset="-128"/>
                <a:cs typeface="Calibri"/>
                <a:sym typeface="Calibri"/>
              </a:rPr>
              <a:t>SEC</a:t>
            </a:r>
            <a:r>
              <a:rPr lang="ja-JP" altLang="en-US" sz="1150" dirty="0">
                <a:latin typeface="Yu Gothic" panose="020B0400000000000000" pitchFamily="34" charset="-128"/>
                <a:ea typeface="Yu Gothic" panose="020B0400000000000000" pitchFamily="34" charset="-128"/>
                <a:cs typeface="Calibri"/>
                <a:sym typeface="Calibri"/>
              </a:rPr>
              <a:t>書類申請番号を取得</a:t>
            </a:r>
            <a:endParaRPr sz="1150" dirty="0">
              <a:latin typeface="Yu Gothic" panose="020B0400000000000000" pitchFamily="34" charset="-128"/>
              <a:ea typeface="Yu Gothic" panose="020B0400000000000000" pitchFamily="34" charset="-128"/>
              <a:cs typeface="Calibri"/>
              <a:sym typeface="Calibri"/>
            </a:endParaRPr>
          </a:p>
          <a:p>
            <a:pPr marL="285750" lvl="0" indent="-269875" algn="l" rtl="0">
              <a:lnSpc>
                <a:spcPct val="100000"/>
              </a:lnSpc>
              <a:spcBef>
                <a:spcPts val="800"/>
              </a:spcBef>
              <a:spcAft>
                <a:spcPts val="0"/>
              </a:spcAft>
              <a:buSzPts val="1150"/>
              <a:buChar char="•"/>
            </a:pPr>
            <a:r>
              <a:rPr lang="en" sz="1150" dirty="0">
                <a:latin typeface="Yu Gothic" panose="020B0400000000000000" pitchFamily="34" charset="-128"/>
                <a:ea typeface="Yu Gothic" panose="020B0400000000000000" pitchFamily="34" charset="-128"/>
                <a:cs typeface="Calibri"/>
                <a:sym typeface="Calibri"/>
              </a:rPr>
              <a:t>S-1 </a:t>
            </a:r>
            <a:r>
              <a:rPr lang="ja-JP" altLang="en-US" sz="1150" dirty="0">
                <a:latin typeface="Yu Gothic" panose="020B0400000000000000" pitchFamily="34" charset="-128"/>
                <a:ea typeface="Yu Gothic" panose="020B0400000000000000" pitchFamily="34" charset="-128"/>
                <a:cs typeface="Calibri"/>
                <a:sym typeface="Calibri"/>
              </a:rPr>
              <a:t>又は</a:t>
            </a:r>
            <a:r>
              <a:rPr lang="en" sz="1150" dirty="0">
                <a:latin typeface="Yu Gothic" panose="020B0400000000000000" pitchFamily="34" charset="-128"/>
                <a:ea typeface="Yu Gothic" panose="020B0400000000000000" pitchFamily="34" charset="-128"/>
                <a:cs typeface="Calibri"/>
                <a:sym typeface="Calibri"/>
              </a:rPr>
              <a:t> F-1 </a:t>
            </a:r>
            <a:r>
              <a:rPr lang="ja-JP" altLang="en-US" sz="1150" dirty="0">
                <a:latin typeface="Yu Gothic" panose="020B0400000000000000" pitchFamily="34" charset="-128"/>
                <a:ea typeface="Yu Gothic" panose="020B0400000000000000" pitchFamily="34" charset="-128"/>
                <a:cs typeface="Calibri"/>
                <a:sym typeface="Calibri"/>
              </a:rPr>
              <a:t>を作成及び申請</a:t>
            </a:r>
            <a:r>
              <a:rPr lang="en" sz="1150" dirty="0">
                <a:latin typeface="Yu Gothic" panose="020B0400000000000000" pitchFamily="34" charset="-128"/>
                <a:ea typeface="Yu Gothic" panose="020B0400000000000000" pitchFamily="34" charset="-128"/>
                <a:cs typeface="Calibri"/>
                <a:sym typeface="Calibri"/>
              </a:rPr>
              <a:t>(</a:t>
            </a:r>
            <a:r>
              <a:rPr lang="ja-JP" altLang="en-US" sz="1150" dirty="0">
                <a:latin typeface="Yu Gothic" panose="020B0400000000000000" pitchFamily="34" charset="-128"/>
                <a:ea typeface="Yu Gothic" panose="020B0400000000000000" pitchFamily="34" charset="-128"/>
                <a:cs typeface="Calibri"/>
                <a:sym typeface="Calibri"/>
              </a:rPr>
              <a:t>もちろん申請前に監査を完了しておく</a:t>
            </a:r>
            <a:r>
              <a:rPr lang="en" sz="1150" dirty="0">
                <a:latin typeface="Yu Gothic" panose="020B0400000000000000" pitchFamily="34" charset="-128"/>
                <a:ea typeface="Yu Gothic" panose="020B0400000000000000" pitchFamily="34" charset="-128"/>
                <a:cs typeface="Calibri"/>
                <a:sym typeface="Calibri"/>
              </a:rPr>
              <a:t>)</a:t>
            </a:r>
            <a:endParaRPr sz="1150" dirty="0">
              <a:latin typeface="Yu Gothic" panose="020B0400000000000000" pitchFamily="34" charset="-128"/>
              <a:ea typeface="Yu Gothic" panose="020B0400000000000000" pitchFamily="34" charset="-128"/>
              <a:cs typeface="Calibri"/>
              <a:sym typeface="Calibri"/>
            </a:endParaRPr>
          </a:p>
          <a:p>
            <a:pPr marL="285750" lvl="0" indent="-269875" algn="l" rtl="0">
              <a:lnSpc>
                <a:spcPct val="100000"/>
              </a:lnSpc>
              <a:spcBef>
                <a:spcPts val="800"/>
              </a:spcBef>
              <a:spcAft>
                <a:spcPts val="0"/>
              </a:spcAft>
              <a:buSzPts val="1150"/>
              <a:buChar char="•"/>
            </a:pPr>
            <a:r>
              <a:rPr lang="en" sz="1150" dirty="0">
                <a:latin typeface="Yu Gothic" panose="020B0400000000000000" pitchFamily="34" charset="-128"/>
                <a:ea typeface="Yu Gothic" panose="020B0400000000000000" pitchFamily="34" charset="-128"/>
                <a:cs typeface="Calibri"/>
                <a:sym typeface="Calibri"/>
              </a:rPr>
              <a:t>S-1/F-1 </a:t>
            </a:r>
            <a:r>
              <a:rPr lang="ja-JP" altLang="en-US" sz="1150" dirty="0">
                <a:latin typeface="Yu Gothic" panose="020B0400000000000000" pitchFamily="34" charset="-128"/>
                <a:ea typeface="Yu Gothic" panose="020B0400000000000000" pitchFamily="34" charset="-128"/>
                <a:cs typeface="Calibri"/>
                <a:sym typeface="Calibri"/>
              </a:rPr>
              <a:t>申請後直ちに</a:t>
            </a:r>
            <a:r>
              <a:rPr lang="en" sz="1150" dirty="0">
                <a:latin typeface="Yu Gothic" panose="020B0400000000000000" pitchFamily="34" charset="-128"/>
                <a:ea typeface="Yu Gothic" panose="020B0400000000000000" pitchFamily="34" charset="-128"/>
                <a:cs typeface="Calibri"/>
                <a:sym typeface="Calibri"/>
              </a:rPr>
              <a:t>Nasdaq</a:t>
            </a:r>
            <a:r>
              <a:rPr lang="ja-JP" altLang="en-US" sz="1150" dirty="0">
                <a:latin typeface="Yu Gothic" panose="020B0400000000000000" pitchFamily="34" charset="-128"/>
                <a:ea typeface="Yu Gothic" panose="020B0400000000000000" pitchFamily="34" charset="-128"/>
                <a:cs typeface="Calibri"/>
                <a:sym typeface="Calibri"/>
              </a:rPr>
              <a:t>申請を提出</a:t>
            </a:r>
            <a:endParaRPr sz="1150" dirty="0">
              <a:latin typeface="Yu Gothic" panose="020B0400000000000000" pitchFamily="34" charset="-128"/>
              <a:ea typeface="Yu Gothic" panose="020B0400000000000000" pitchFamily="34" charset="-128"/>
              <a:cs typeface="Calibri"/>
              <a:sym typeface="Calibri"/>
            </a:endParaRPr>
          </a:p>
          <a:p>
            <a:pPr marL="285750" lvl="0" indent="-269875" algn="l" rtl="0">
              <a:lnSpc>
                <a:spcPct val="100000"/>
              </a:lnSpc>
              <a:spcBef>
                <a:spcPts val="800"/>
              </a:spcBef>
              <a:spcAft>
                <a:spcPts val="0"/>
              </a:spcAft>
              <a:buSzPts val="1150"/>
              <a:buChar char="•"/>
            </a:pPr>
            <a:r>
              <a:rPr lang="ja-JP" altLang="en-US" sz="1150" dirty="0">
                <a:latin typeface="Yu Gothic" panose="020B0400000000000000" pitchFamily="34" charset="-128"/>
                <a:ea typeface="Yu Gothic" panose="020B0400000000000000" pitchFamily="34" charset="-128"/>
                <a:cs typeface="Calibri"/>
                <a:sym typeface="Calibri"/>
              </a:rPr>
              <a:t>必要な場合、アンダーライター補償弁護士の</a:t>
            </a:r>
            <a:r>
              <a:rPr lang="en" sz="1150" dirty="0">
                <a:latin typeface="Yu Gothic" panose="020B0400000000000000" pitchFamily="34" charset="-128"/>
                <a:ea typeface="Yu Gothic" panose="020B0400000000000000" pitchFamily="34" charset="-128"/>
                <a:cs typeface="Calibri"/>
                <a:sym typeface="Calibri"/>
              </a:rPr>
              <a:t> 5110 FINRA </a:t>
            </a:r>
            <a:r>
              <a:rPr lang="ja-JP" altLang="en-US" sz="1150" dirty="0">
                <a:latin typeface="Yu Gothic" panose="020B0400000000000000" pitchFamily="34" charset="-128"/>
                <a:ea typeface="Yu Gothic" panose="020B0400000000000000" pitchFamily="34" charset="-128"/>
                <a:cs typeface="Calibri"/>
                <a:sym typeface="Calibri"/>
              </a:rPr>
              <a:t>手数料の承認手続きをサポート</a:t>
            </a:r>
            <a:r>
              <a:rPr lang="en" sz="1150" dirty="0">
                <a:latin typeface="Yu Gothic" panose="020B0400000000000000" pitchFamily="34" charset="-128"/>
                <a:ea typeface="Yu Gothic" panose="020B0400000000000000" pitchFamily="34" charset="-128"/>
                <a:cs typeface="Calibri"/>
                <a:sym typeface="Calibri"/>
              </a:rPr>
              <a:t> (</a:t>
            </a:r>
            <a:r>
              <a:rPr lang="ja-JP" altLang="en-US" sz="1150" dirty="0">
                <a:latin typeface="Yu Gothic" panose="020B0400000000000000" pitchFamily="34" charset="-128"/>
                <a:ea typeface="Yu Gothic" panose="020B0400000000000000" pitchFamily="34" charset="-128"/>
                <a:cs typeface="Calibri"/>
                <a:sym typeface="Calibri"/>
              </a:rPr>
              <a:t>報酬にはキャッシュ、株式取得権、第一拒否権、ロックアップ契約でサポートされる保証を含む、アンダーライターとのすべてのアレンジが含まれることに注意）</a:t>
            </a:r>
            <a:endParaRPr sz="1150" dirty="0">
              <a:latin typeface="Yu Gothic" panose="020B0400000000000000" pitchFamily="34" charset="-128"/>
              <a:ea typeface="Yu Gothic" panose="020B0400000000000000" pitchFamily="34" charset="-128"/>
              <a:cs typeface="Calibri"/>
              <a:sym typeface="Calibri"/>
            </a:endParaRPr>
          </a:p>
          <a:p>
            <a:pPr marL="285750" lvl="0" indent="-269875" algn="l" rtl="0">
              <a:lnSpc>
                <a:spcPct val="100000"/>
              </a:lnSpc>
              <a:spcBef>
                <a:spcPts val="800"/>
              </a:spcBef>
              <a:spcAft>
                <a:spcPts val="800"/>
              </a:spcAft>
              <a:buSzPts val="1150"/>
              <a:buChar char="•"/>
            </a:pPr>
            <a:r>
              <a:rPr lang="en" sz="1150" dirty="0">
                <a:latin typeface="Yu Gothic" panose="020B0400000000000000" pitchFamily="34" charset="-128"/>
                <a:ea typeface="Yu Gothic" panose="020B0400000000000000" pitchFamily="34" charset="-128"/>
                <a:cs typeface="Calibri"/>
                <a:sym typeface="Calibri"/>
              </a:rPr>
              <a:t>SEC </a:t>
            </a:r>
            <a:r>
              <a:rPr lang="ja-JP" altLang="en-US" sz="1150" dirty="0">
                <a:latin typeface="Yu Gothic" panose="020B0400000000000000" pitchFamily="34" charset="-128"/>
                <a:ea typeface="Yu Gothic" panose="020B0400000000000000" pitchFamily="34" charset="-128"/>
                <a:cs typeface="Calibri"/>
                <a:sym typeface="Calibri"/>
              </a:rPr>
              <a:t>のコメントに対応し、必要に応じ</a:t>
            </a:r>
            <a:r>
              <a:rPr lang="en" sz="1150" dirty="0">
                <a:latin typeface="Yu Gothic" panose="020B0400000000000000" pitchFamily="34" charset="-128"/>
                <a:ea typeface="Yu Gothic" panose="020B0400000000000000" pitchFamily="34" charset="-128"/>
                <a:cs typeface="Calibri"/>
                <a:sym typeface="Calibri"/>
              </a:rPr>
              <a:t>S-1/F-1 </a:t>
            </a:r>
            <a:r>
              <a:rPr lang="ja-JP" altLang="en-US" sz="1150" dirty="0">
                <a:latin typeface="Yu Gothic" panose="020B0400000000000000" pitchFamily="34" charset="-128"/>
                <a:ea typeface="Yu Gothic" panose="020B0400000000000000" pitchFamily="34" charset="-128"/>
                <a:cs typeface="Calibri"/>
                <a:sym typeface="Calibri"/>
              </a:rPr>
              <a:t>を変更</a:t>
            </a:r>
            <a:r>
              <a:rPr lang="en" sz="1150" dirty="0">
                <a:latin typeface="Yu Gothic" panose="020B0400000000000000" pitchFamily="34" charset="-128"/>
                <a:ea typeface="Yu Gothic" panose="020B0400000000000000" pitchFamily="34" charset="-128"/>
                <a:cs typeface="Calibri"/>
                <a:sym typeface="Calibri"/>
              </a:rPr>
              <a:t> (</a:t>
            </a:r>
            <a:r>
              <a:rPr lang="ja-JP" altLang="en-US" sz="1150" dirty="0">
                <a:latin typeface="Yu Gothic" panose="020B0400000000000000" pitchFamily="34" charset="-128"/>
                <a:ea typeface="Yu Gothic" panose="020B0400000000000000" pitchFamily="34" charset="-128"/>
                <a:cs typeface="Calibri"/>
                <a:sym typeface="Calibri"/>
              </a:rPr>
              <a:t>約</a:t>
            </a:r>
            <a:r>
              <a:rPr lang="en-US" altLang="ja-JP" sz="1150" dirty="0">
                <a:latin typeface="Yu Gothic" panose="020B0400000000000000" pitchFamily="34" charset="-128"/>
                <a:ea typeface="Yu Gothic" panose="020B0400000000000000" pitchFamily="34" charset="-128"/>
                <a:cs typeface="Calibri"/>
                <a:sym typeface="Calibri"/>
              </a:rPr>
              <a:t>3</a:t>
            </a:r>
            <a:r>
              <a:rPr lang="ja-JP" altLang="en-US" sz="1150" dirty="0">
                <a:latin typeface="Yu Gothic" panose="020B0400000000000000" pitchFamily="34" charset="-128"/>
                <a:ea typeface="Yu Gothic" panose="020B0400000000000000" pitchFamily="34" charset="-128"/>
                <a:cs typeface="Calibri"/>
                <a:sym typeface="Calibri"/>
              </a:rPr>
              <a:t>か月の過程</a:t>
            </a:r>
            <a:r>
              <a:rPr lang="en" sz="1150" dirty="0">
                <a:latin typeface="Yu Gothic" panose="020B0400000000000000" pitchFamily="34" charset="-128"/>
                <a:ea typeface="Yu Gothic" panose="020B0400000000000000" pitchFamily="34" charset="-128"/>
                <a:cs typeface="Calibri"/>
                <a:sym typeface="Calibri"/>
              </a:rPr>
              <a:t>)</a:t>
            </a:r>
            <a:br>
              <a:rPr lang="en" sz="1150" dirty="0">
                <a:latin typeface="Yu Gothic" panose="020B0400000000000000" pitchFamily="34" charset="-128"/>
                <a:ea typeface="Yu Gothic" panose="020B0400000000000000" pitchFamily="34" charset="-128"/>
                <a:cs typeface="Calibri"/>
                <a:sym typeface="Calibri"/>
              </a:rPr>
            </a:br>
            <a:br>
              <a:rPr lang="en" sz="1150" dirty="0">
                <a:latin typeface="Yu Gothic" panose="020B0400000000000000" pitchFamily="34" charset="-128"/>
                <a:ea typeface="Yu Gothic" panose="020B0400000000000000" pitchFamily="34" charset="-128"/>
                <a:cs typeface="Calibri"/>
                <a:sym typeface="Calibri"/>
              </a:rPr>
            </a:br>
            <a:r>
              <a:rPr lang="ja-JP" altLang="en-US" sz="1150" dirty="0">
                <a:latin typeface="Yu Gothic" panose="020B0400000000000000" pitchFamily="34" charset="-128"/>
                <a:ea typeface="Yu Gothic" panose="020B0400000000000000" pitchFamily="34" charset="-128"/>
                <a:cs typeface="Calibri"/>
                <a:sym typeface="Calibri"/>
              </a:rPr>
              <a:t>必要に応じ</a:t>
            </a:r>
            <a:r>
              <a:rPr lang="en" sz="1150" dirty="0">
                <a:latin typeface="Yu Gothic" panose="020B0400000000000000" pitchFamily="34" charset="-128"/>
                <a:ea typeface="Yu Gothic" panose="020B0400000000000000" pitchFamily="34" charset="-128"/>
                <a:cs typeface="Calibri"/>
                <a:sym typeface="Calibri"/>
              </a:rPr>
              <a:t>Nasdaq </a:t>
            </a:r>
            <a:r>
              <a:rPr lang="ja-JP" altLang="en-US" sz="1150" dirty="0">
                <a:latin typeface="Yu Gothic" panose="020B0400000000000000" pitchFamily="34" charset="-128"/>
                <a:ea typeface="Yu Gothic" panose="020B0400000000000000" pitchFamily="34" charset="-128"/>
                <a:cs typeface="Calibri"/>
                <a:sym typeface="Calibri"/>
              </a:rPr>
              <a:t>のコメントに対応</a:t>
            </a:r>
            <a:r>
              <a:rPr lang="en" sz="1150" dirty="0">
                <a:latin typeface="Yu Gothic" panose="020B0400000000000000" pitchFamily="34" charset="-128"/>
                <a:ea typeface="Yu Gothic" panose="020B0400000000000000" pitchFamily="34" charset="-128"/>
                <a:cs typeface="Calibri"/>
                <a:sym typeface="Calibri"/>
              </a:rPr>
              <a:t> </a:t>
            </a:r>
            <a:br>
              <a:rPr lang="en" sz="1150" dirty="0">
                <a:latin typeface="Yu Gothic" panose="020B0400000000000000" pitchFamily="34" charset="-128"/>
                <a:ea typeface="Yu Gothic" panose="020B0400000000000000" pitchFamily="34" charset="-128"/>
                <a:cs typeface="Calibri"/>
                <a:sym typeface="Calibri"/>
              </a:rPr>
            </a:br>
            <a:r>
              <a:rPr lang="en" sz="1150" dirty="0">
                <a:latin typeface="Yu Gothic" panose="020B0400000000000000" pitchFamily="34" charset="-128"/>
                <a:ea typeface="Yu Gothic" panose="020B0400000000000000" pitchFamily="34" charset="-128"/>
                <a:cs typeface="Calibri"/>
                <a:sym typeface="Calibri"/>
              </a:rPr>
              <a:t>(</a:t>
            </a:r>
            <a:r>
              <a:rPr lang="ja-JP" altLang="en-US" sz="1150" dirty="0">
                <a:latin typeface="Yu Gothic" panose="020B0400000000000000" pitchFamily="34" charset="-128"/>
                <a:ea typeface="Yu Gothic" panose="020B0400000000000000" pitchFamily="34" charset="-128"/>
                <a:cs typeface="Calibri"/>
                <a:sym typeface="Calibri"/>
              </a:rPr>
              <a:t>約</a:t>
            </a:r>
            <a:r>
              <a:rPr lang="en-US" altLang="ja-JP" sz="1150" dirty="0">
                <a:latin typeface="Yu Gothic" panose="020B0400000000000000" pitchFamily="34" charset="-128"/>
                <a:ea typeface="Yu Gothic" panose="020B0400000000000000" pitchFamily="34" charset="-128"/>
                <a:cs typeface="Calibri"/>
                <a:sym typeface="Calibri"/>
              </a:rPr>
              <a:t>2</a:t>
            </a:r>
            <a:r>
              <a:rPr lang="ja-JP" altLang="en-US" sz="1150" dirty="0">
                <a:latin typeface="Yu Gothic" panose="020B0400000000000000" pitchFamily="34" charset="-128"/>
                <a:ea typeface="Yu Gothic" panose="020B0400000000000000" pitchFamily="34" charset="-128"/>
                <a:cs typeface="Calibri"/>
                <a:sym typeface="Calibri"/>
              </a:rPr>
              <a:t>か月の過程</a:t>
            </a:r>
            <a:r>
              <a:rPr lang="en" sz="1150" dirty="0">
                <a:latin typeface="Yu Gothic" panose="020B0400000000000000" pitchFamily="34" charset="-128"/>
                <a:ea typeface="Yu Gothic" panose="020B0400000000000000" pitchFamily="34" charset="-128"/>
                <a:cs typeface="Calibri"/>
                <a:sym typeface="Calibri"/>
              </a:rPr>
              <a:t>)</a:t>
            </a:r>
            <a:endParaRPr sz="1150" dirty="0">
              <a:latin typeface="Yu Gothic" panose="020B0400000000000000" pitchFamily="34" charset="-128"/>
              <a:ea typeface="Yu Gothic" panose="020B0400000000000000" pitchFamily="34" charset="-128"/>
              <a:cs typeface="Calibri"/>
              <a:sym typeface="Calibri"/>
            </a:endParaRPr>
          </a:p>
        </p:txBody>
      </p:sp>
      <p:sp>
        <p:nvSpPr>
          <p:cNvPr id="142" name="Google Shape;142;p30"/>
          <p:cNvSpPr txBox="1">
            <a:spLocks noGrp="1"/>
          </p:cNvSpPr>
          <p:nvPr>
            <p:ph type="body" idx="2"/>
          </p:nvPr>
        </p:nvSpPr>
        <p:spPr>
          <a:xfrm>
            <a:off x="4572000" y="757575"/>
            <a:ext cx="4426200" cy="3390300"/>
          </a:xfrm>
          <a:prstGeom prst="rect">
            <a:avLst/>
          </a:prstGeom>
          <a:noFill/>
          <a:ln>
            <a:noFill/>
          </a:ln>
        </p:spPr>
        <p:txBody>
          <a:bodyPr spcFirstLastPara="1" wrap="square" lIns="91425" tIns="91425" rIns="91425" bIns="91425" anchor="t" anchorCtr="0">
            <a:noAutofit/>
          </a:bodyPr>
          <a:lstStyle/>
          <a:p>
            <a:pPr marL="285750" lvl="0" indent="-269875" algn="l" rtl="0">
              <a:lnSpc>
                <a:spcPct val="100000"/>
              </a:lnSpc>
              <a:spcBef>
                <a:spcPts val="0"/>
              </a:spcBef>
              <a:spcAft>
                <a:spcPts val="0"/>
              </a:spcAft>
              <a:buSzPts val="1150"/>
              <a:buChar char="•"/>
            </a:pPr>
            <a:r>
              <a:rPr lang="en-US" altLang="ja-JP" sz="1150" dirty="0">
                <a:latin typeface="Yu Gothic" panose="020B0400000000000000" pitchFamily="34" charset="-128"/>
                <a:ea typeface="Yu Gothic" panose="020B0400000000000000" pitchFamily="34" charset="-128"/>
                <a:cs typeface="Calibri"/>
                <a:sym typeface="Calibri"/>
              </a:rPr>
              <a:t>CUSIP</a:t>
            </a:r>
            <a:r>
              <a:rPr lang="ja-JP" altLang="en-US" sz="1150" dirty="0">
                <a:latin typeface="Yu Gothic" panose="020B0400000000000000" pitchFamily="34" charset="-128"/>
                <a:ea typeface="Yu Gothic" panose="020B0400000000000000" pitchFamily="34" charset="-128"/>
                <a:cs typeface="Calibri"/>
                <a:sym typeface="Calibri"/>
              </a:rPr>
              <a:t>（統一証券識別手続き）番号を取得</a:t>
            </a:r>
            <a:br>
              <a:rPr lang="en" sz="1150" dirty="0">
                <a:latin typeface="Yu Gothic" panose="020B0400000000000000" pitchFamily="34" charset="-128"/>
                <a:ea typeface="Yu Gothic" panose="020B0400000000000000" pitchFamily="34" charset="-128"/>
                <a:cs typeface="Calibri"/>
                <a:sym typeface="Calibri"/>
              </a:rPr>
            </a:br>
            <a:endParaRPr sz="1150" dirty="0">
              <a:latin typeface="Yu Gothic" panose="020B0400000000000000" pitchFamily="34" charset="-128"/>
              <a:ea typeface="Yu Gothic" panose="020B0400000000000000" pitchFamily="34" charset="-128"/>
              <a:cs typeface="Calibri"/>
              <a:sym typeface="Calibri"/>
            </a:endParaRPr>
          </a:p>
          <a:p>
            <a:pPr marL="285750" lvl="0" indent="-269875" algn="l" rtl="0">
              <a:lnSpc>
                <a:spcPct val="100000"/>
              </a:lnSpc>
              <a:spcBef>
                <a:spcPts val="0"/>
              </a:spcBef>
              <a:spcAft>
                <a:spcPts val="0"/>
              </a:spcAft>
              <a:buSzPts val="1150"/>
              <a:buChar char="•"/>
            </a:pPr>
            <a:r>
              <a:rPr lang="en" sz="1150" dirty="0">
                <a:latin typeface="Yu Gothic" panose="020B0400000000000000" pitchFamily="34" charset="-128"/>
                <a:ea typeface="Yu Gothic" panose="020B0400000000000000" pitchFamily="34" charset="-128"/>
                <a:cs typeface="Calibri"/>
                <a:sym typeface="Calibri"/>
              </a:rPr>
              <a:t>SEC</a:t>
            </a:r>
            <a:r>
              <a:rPr lang="ja-JP" altLang="en-US" sz="1150" dirty="0">
                <a:latin typeface="Yu Gothic" panose="020B0400000000000000" pitchFamily="34" charset="-128"/>
                <a:ea typeface="Yu Gothic" panose="020B0400000000000000" pitchFamily="34" charset="-128"/>
                <a:cs typeface="Calibri"/>
                <a:sym typeface="Calibri"/>
              </a:rPr>
              <a:t>のコメントをクリアしたら</a:t>
            </a:r>
            <a:r>
              <a:rPr lang="en" sz="1150" dirty="0">
                <a:latin typeface="Yu Gothic" panose="020B0400000000000000" pitchFamily="34" charset="-128"/>
                <a:ea typeface="Yu Gothic" panose="020B0400000000000000" pitchFamily="34" charset="-128"/>
                <a:cs typeface="Calibri"/>
                <a:sym typeface="Calibri"/>
              </a:rPr>
              <a:t> - </a:t>
            </a:r>
            <a:r>
              <a:rPr lang="ja-JP" altLang="en-US" sz="1150" dirty="0">
                <a:latin typeface="Yu Gothic" panose="020B0400000000000000" pitchFamily="34" charset="-128"/>
                <a:ea typeface="Yu Gothic" panose="020B0400000000000000" pitchFamily="34" charset="-128"/>
                <a:cs typeface="Calibri"/>
                <a:sym typeface="Calibri"/>
              </a:rPr>
              <a:t>価格を最終化し、最終プロスぺクタスを申請</a:t>
            </a:r>
            <a:br>
              <a:rPr lang="en" sz="1150" dirty="0">
                <a:latin typeface="Yu Gothic" panose="020B0400000000000000" pitchFamily="34" charset="-128"/>
                <a:ea typeface="Yu Gothic" panose="020B0400000000000000" pitchFamily="34" charset="-128"/>
                <a:cs typeface="Calibri"/>
                <a:sym typeface="Calibri"/>
              </a:rPr>
            </a:br>
            <a:endParaRPr sz="1150" dirty="0">
              <a:latin typeface="Yu Gothic" panose="020B0400000000000000" pitchFamily="34" charset="-128"/>
              <a:ea typeface="Yu Gothic" panose="020B0400000000000000" pitchFamily="34" charset="-128"/>
              <a:cs typeface="Calibri"/>
              <a:sym typeface="Calibri"/>
            </a:endParaRPr>
          </a:p>
          <a:p>
            <a:pPr marL="285750" lvl="0" indent="-269875" algn="l" rtl="0">
              <a:lnSpc>
                <a:spcPct val="100000"/>
              </a:lnSpc>
              <a:spcBef>
                <a:spcPts val="0"/>
              </a:spcBef>
              <a:spcAft>
                <a:spcPts val="0"/>
              </a:spcAft>
              <a:buSzPts val="1150"/>
              <a:buChar char="•"/>
            </a:pPr>
            <a:r>
              <a:rPr lang="en-US" altLang="ja-JP" sz="1150" dirty="0">
                <a:latin typeface="Yu Gothic" panose="020B0400000000000000" pitchFamily="34" charset="-128"/>
                <a:ea typeface="Yu Gothic" panose="020B0400000000000000" pitchFamily="34" charset="-128"/>
                <a:cs typeface="Calibri"/>
                <a:sym typeface="Calibri"/>
              </a:rPr>
              <a:t>Nasdaq</a:t>
            </a:r>
            <a:r>
              <a:rPr lang="ja-JP" altLang="en-US" sz="1150" dirty="0">
                <a:latin typeface="Yu Gothic" panose="020B0400000000000000" pitchFamily="34" charset="-128"/>
                <a:ea typeface="Yu Gothic" panose="020B0400000000000000" pitchFamily="34" charset="-128"/>
                <a:cs typeface="Calibri"/>
                <a:sym typeface="Calibri"/>
              </a:rPr>
              <a:t>上場用</a:t>
            </a:r>
            <a:r>
              <a:rPr lang="en" sz="1150" dirty="0">
                <a:latin typeface="Yu Gothic" panose="020B0400000000000000" pitchFamily="34" charset="-128"/>
                <a:ea typeface="Yu Gothic" panose="020B0400000000000000" pitchFamily="34" charset="-128"/>
                <a:cs typeface="Calibri"/>
                <a:sym typeface="Calibri"/>
              </a:rPr>
              <a:t>8-A12B </a:t>
            </a:r>
            <a:r>
              <a:rPr lang="ja-JP" altLang="en-US" sz="1150" dirty="0">
                <a:latin typeface="Yu Gothic" panose="020B0400000000000000" pitchFamily="34" charset="-128"/>
                <a:ea typeface="Yu Gothic" panose="020B0400000000000000" pitchFamily="34" charset="-128"/>
                <a:cs typeface="Calibri"/>
                <a:sym typeface="Calibri"/>
              </a:rPr>
              <a:t>を申請</a:t>
            </a:r>
            <a:br>
              <a:rPr lang="en" sz="1150" dirty="0">
                <a:latin typeface="Yu Gothic" panose="020B0400000000000000" pitchFamily="34" charset="-128"/>
                <a:ea typeface="Yu Gothic" panose="020B0400000000000000" pitchFamily="34" charset="-128"/>
                <a:cs typeface="Calibri"/>
                <a:sym typeface="Calibri"/>
              </a:rPr>
            </a:br>
            <a:endParaRPr sz="1150" dirty="0">
              <a:latin typeface="Yu Gothic" panose="020B0400000000000000" pitchFamily="34" charset="-128"/>
              <a:ea typeface="Yu Gothic" panose="020B0400000000000000" pitchFamily="34" charset="-128"/>
              <a:cs typeface="Calibri"/>
              <a:sym typeface="Calibri"/>
            </a:endParaRPr>
          </a:p>
          <a:p>
            <a:pPr marL="285750" lvl="0" indent="-269875" algn="l" rtl="0">
              <a:lnSpc>
                <a:spcPct val="100000"/>
              </a:lnSpc>
              <a:spcBef>
                <a:spcPts val="0"/>
              </a:spcBef>
              <a:spcAft>
                <a:spcPts val="0"/>
              </a:spcAft>
              <a:buSzPts val="1150"/>
              <a:buChar char="•"/>
            </a:pPr>
            <a:r>
              <a:rPr lang="ja-JP" altLang="en-US" sz="1150" dirty="0">
                <a:latin typeface="Yu Gothic" panose="020B0400000000000000" pitchFamily="34" charset="-128"/>
                <a:ea typeface="Yu Gothic" panose="020B0400000000000000" pitchFamily="34" charset="-128"/>
                <a:cs typeface="Calibri"/>
                <a:sym typeface="Calibri"/>
              </a:rPr>
              <a:t>すべての付随書類を最終化し、サインし、クロージングのためにエスクローでホールドする；最終ブリング・ダウン・コールを行う；クロージングオピニオン発行</a:t>
            </a:r>
            <a:br>
              <a:rPr lang="en" sz="1150" dirty="0">
                <a:latin typeface="Yu Gothic" panose="020B0400000000000000" pitchFamily="34" charset="-128"/>
                <a:ea typeface="Yu Gothic" panose="020B0400000000000000" pitchFamily="34" charset="-128"/>
                <a:cs typeface="Calibri"/>
                <a:sym typeface="Calibri"/>
              </a:rPr>
            </a:br>
            <a:endParaRPr sz="1150" dirty="0">
              <a:latin typeface="Yu Gothic" panose="020B0400000000000000" pitchFamily="34" charset="-128"/>
              <a:ea typeface="Yu Gothic" panose="020B0400000000000000" pitchFamily="34" charset="-128"/>
              <a:cs typeface="Calibri"/>
              <a:sym typeface="Calibri"/>
            </a:endParaRPr>
          </a:p>
          <a:p>
            <a:pPr marL="285750" lvl="0" indent="-269875" algn="l" rtl="0">
              <a:lnSpc>
                <a:spcPct val="100000"/>
              </a:lnSpc>
              <a:spcBef>
                <a:spcPts val="0"/>
              </a:spcBef>
              <a:spcAft>
                <a:spcPts val="0"/>
              </a:spcAft>
              <a:buSzPts val="1150"/>
              <a:buChar char="•"/>
            </a:pPr>
            <a:r>
              <a:rPr lang="ja-JP" altLang="en-US" sz="1150" dirty="0">
                <a:latin typeface="Yu Gothic" panose="020B0400000000000000" pitchFamily="34" charset="-128"/>
                <a:ea typeface="Yu Gothic" panose="020B0400000000000000" pitchFamily="34" charset="-128"/>
                <a:cs typeface="Calibri"/>
                <a:sym typeface="Calibri"/>
              </a:rPr>
              <a:t>オファリングを終了し、トレードを開始する</a:t>
            </a:r>
            <a:br>
              <a:rPr lang="en" sz="1150" dirty="0">
                <a:latin typeface="Yu Gothic" panose="020B0400000000000000" pitchFamily="34" charset="-128"/>
                <a:ea typeface="Yu Gothic" panose="020B0400000000000000" pitchFamily="34" charset="-128"/>
                <a:cs typeface="Calibri"/>
                <a:sym typeface="Calibri"/>
              </a:rPr>
            </a:br>
            <a:endParaRPr sz="1150" dirty="0">
              <a:latin typeface="Yu Gothic" panose="020B0400000000000000" pitchFamily="34" charset="-128"/>
              <a:ea typeface="Yu Gothic" panose="020B0400000000000000" pitchFamily="34" charset="-128"/>
              <a:cs typeface="Calibri"/>
              <a:sym typeface="Calibri"/>
            </a:endParaRPr>
          </a:p>
          <a:p>
            <a:pPr marL="285750" lvl="0" indent="-269875" algn="l" rtl="0">
              <a:lnSpc>
                <a:spcPct val="100000"/>
              </a:lnSpc>
              <a:spcBef>
                <a:spcPts val="0"/>
              </a:spcBef>
              <a:spcAft>
                <a:spcPts val="0"/>
              </a:spcAft>
              <a:buSzPts val="1150"/>
              <a:buChar char="•"/>
            </a:pPr>
            <a:r>
              <a:rPr lang="ja-JP" altLang="en-US" sz="1150" dirty="0">
                <a:latin typeface="Yu Gothic" panose="020B0400000000000000" pitchFamily="34" charset="-128"/>
                <a:ea typeface="Yu Gothic" panose="020B0400000000000000" pitchFamily="34" charset="-128"/>
                <a:cs typeface="Calibri"/>
                <a:sym typeface="Calibri"/>
              </a:rPr>
              <a:t>全過程は開始から６～９か月かかる。</a:t>
            </a:r>
            <a:r>
              <a:rPr lang="en-US" altLang="ja-JP" sz="1150" dirty="0">
                <a:latin typeface="Yu Gothic" panose="020B0400000000000000" pitchFamily="34" charset="-128"/>
                <a:ea typeface="Yu Gothic" panose="020B0400000000000000" pitchFamily="34" charset="-128"/>
                <a:cs typeface="Calibri"/>
                <a:sym typeface="Calibri"/>
              </a:rPr>
              <a:t>SEC</a:t>
            </a:r>
            <a:r>
              <a:rPr lang="ja-JP" altLang="en-US" sz="1150" dirty="0">
                <a:latin typeface="Yu Gothic" panose="020B0400000000000000" pitchFamily="34" charset="-128"/>
                <a:ea typeface="Yu Gothic" panose="020B0400000000000000" pitchFamily="34" charset="-128"/>
                <a:cs typeface="Calibri"/>
                <a:sym typeface="Calibri"/>
              </a:rPr>
              <a:t>への最初の申請から３か月以内に終了できる。監査、</a:t>
            </a:r>
            <a:r>
              <a:rPr lang="en-US" altLang="ja-JP" sz="1150" dirty="0">
                <a:latin typeface="Yu Gothic" panose="020B0400000000000000" pitchFamily="34" charset="-128"/>
                <a:ea typeface="Yu Gothic" panose="020B0400000000000000" pitchFamily="34" charset="-128"/>
                <a:cs typeface="Calibri"/>
                <a:sym typeface="Calibri"/>
              </a:rPr>
              <a:t>IPO</a:t>
            </a:r>
            <a:r>
              <a:rPr lang="ja-JP" altLang="en-US" sz="1150" dirty="0">
                <a:latin typeface="Yu Gothic" panose="020B0400000000000000" pitchFamily="34" charset="-128"/>
                <a:ea typeface="Yu Gothic" panose="020B0400000000000000" pitchFamily="34" charset="-128"/>
                <a:cs typeface="Calibri"/>
                <a:sym typeface="Calibri"/>
              </a:rPr>
              <a:t>前の手順や書類作成には３か月以上かかることがある。</a:t>
            </a:r>
            <a:endParaRPr sz="1150" dirty="0">
              <a:latin typeface="Yu Gothic" panose="020B0400000000000000" pitchFamily="34" charset="-128"/>
              <a:ea typeface="Yu Gothic" panose="020B0400000000000000" pitchFamily="34" charset="-128"/>
              <a:cs typeface="Calibri"/>
              <a:sym typeface="Calibri"/>
            </a:endParaRPr>
          </a:p>
        </p:txBody>
      </p:sp>
      <p:sp>
        <p:nvSpPr>
          <p:cNvPr id="2" name="TextBox 1">
            <a:extLst>
              <a:ext uri="{FF2B5EF4-FFF2-40B4-BE49-F238E27FC236}">
                <a16:creationId xmlns:a16="http://schemas.microsoft.com/office/drawing/2014/main" id="{0000C8ED-46A2-8B7A-51B5-77AF4A3931DE}"/>
              </a:ext>
            </a:extLst>
          </p:cNvPr>
          <p:cNvSpPr txBox="1"/>
          <p:nvPr/>
        </p:nvSpPr>
        <p:spPr>
          <a:xfrm>
            <a:off x="1968101" y="4871227"/>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3" name="TextBox 2">
            <a:extLst>
              <a:ext uri="{FF2B5EF4-FFF2-40B4-BE49-F238E27FC236}">
                <a16:creationId xmlns:a16="http://schemas.microsoft.com/office/drawing/2014/main" id="{38DF0E5F-0B28-247F-0EED-A1FF735D76E1}"/>
              </a:ext>
            </a:extLst>
          </p:cNvPr>
          <p:cNvSpPr txBox="1"/>
          <p:nvPr/>
        </p:nvSpPr>
        <p:spPr>
          <a:xfrm>
            <a:off x="971766" y="4880439"/>
            <a:ext cx="398469" cy="84617"/>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アンソニー</a:t>
            </a:r>
            <a:endParaRPr lang="en-US" sz="600" dirty="0">
              <a:latin typeface="Yu Gothic" panose="020B0400000000000000" pitchFamily="34" charset="-128"/>
              <a:ea typeface="Yu Gothic" panose="020B0400000000000000" pitchFamily="34" charset="-128"/>
            </a:endParaRPr>
          </a:p>
        </p:txBody>
      </p:sp>
      <p:sp>
        <p:nvSpPr>
          <p:cNvPr id="4" name="TextBox 3">
            <a:extLst>
              <a:ext uri="{FF2B5EF4-FFF2-40B4-BE49-F238E27FC236}">
                <a16:creationId xmlns:a16="http://schemas.microsoft.com/office/drawing/2014/main" id="{D4135C97-2746-8EE3-BEC5-E8313406FEA1}"/>
              </a:ext>
            </a:extLst>
          </p:cNvPr>
          <p:cNvSpPr txBox="1"/>
          <p:nvPr/>
        </p:nvSpPr>
        <p:spPr>
          <a:xfrm>
            <a:off x="7421943" y="4775234"/>
            <a:ext cx="812800" cy="173566"/>
          </a:xfrm>
          <a:prstGeom prst="rect">
            <a:avLst/>
          </a:prstGeom>
          <a:solidFill>
            <a:schemeClr val="bg1"/>
          </a:solidFill>
        </p:spPr>
        <p:txBody>
          <a:bodyPr wrap="square" lIns="0" tIns="0" rIns="0" bIns="0" rtlCol="0">
            <a:noAutofit/>
          </a:bodyPr>
          <a:lstStyle/>
          <a:p>
            <a:pPr algn="l"/>
            <a:r>
              <a:rPr lang="ja-JP" altLang="en-US" sz="1000" dirty="0">
                <a:solidFill>
                  <a:schemeClr val="accent5">
                    <a:lumMod val="75000"/>
                  </a:schemeClr>
                </a:solidFill>
                <a:latin typeface="Yu Gothic" panose="020B0400000000000000" pitchFamily="34" charset="-128"/>
                <a:ea typeface="Yu Gothic" panose="020B0400000000000000" pitchFamily="34" charset="-128"/>
              </a:rPr>
              <a:t>アンソニー</a:t>
            </a:r>
            <a:endParaRPr lang="en-US" sz="1000" dirty="0">
              <a:solidFill>
                <a:schemeClr val="accent5">
                  <a:lumMod val="75000"/>
                </a:schemeClr>
              </a:solidFill>
              <a:latin typeface="Yu Gothic" panose="020B0400000000000000" pitchFamily="34" charset="-128"/>
              <a:ea typeface="Yu Gothic" panose="020B0400000000000000" pitchFamily="34" charset="-128"/>
            </a:endParaRPr>
          </a:p>
        </p:txBody>
      </p:sp>
      <p:sp>
        <p:nvSpPr>
          <p:cNvPr id="5" name="TextBox 4">
            <a:extLst>
              <a:ext uri="{FF2B5EF4-FFF2-40B4-BE49-F238E27FC236}">
                <a16:creationId xmlns:a16="http://schemas.microsoft.com/office/drawing/2014/main" id="{C629372D-E77C-324C-F5FD-6E5C4ABCCA7F}"/>
              </a:ext>
            </a:extLst>
          </p:cNvPr>
          <p:cNvSpPr txBox="1"/>
          <p:nvPr/>
        </p:nvSpPr>
        <p:spPr>
          <a:xfrm>
            <a:off x="7446435" y="4948800"/>
            <a:ext cx="1587498" cy="103040"/>
          </a:xfrm>
          <a:prstGeom prst="rect">
            <a:avLst/>
          </a:prstGeom>
          <a:solidFill>
            <a:schemeClr val="bg1"/>
          </a:solidFill>
        </p:spPr>
        <p:txBody>
          <a:bodyPr wrap="square" lIns="0" tIns="0" rIns="0" bIns="0" rtlCol="0">
            <a:noAutofit/>
          </a:bodyPr>
          <a:lstStyle/>
          <a:p>
            <a:pPr algn="l"/>
            <a:r>
              <a:rPr lang="ja-JP" altLang="en-US" sz="600" dirty="0">
                <a:solidFill>
                  <a:schemeClr val="accent5">
                    <a:lumMod val="75000"/>
                  </a:schemeClr>
                </a:solidFill>
                <a:latin typeface="Yu Gothic" panose="020B0400000000000000" pitchFamily="34" charset="-128"/>
                <a:ea typeface="Yu Gothic" panose="020B0400000000000000" pitchFamily="34" charset="-128"/>
              </a:rPr>
              <a:t>企業法法律事務所</a:t>
            </a:r>
            <a:endParaRPr lang="en-US" sz="600" dirty="0">
              <a:solidFill>
                <a:schemeClr val="accent5">
                  <a:lumMod val="75000"/>
                </a:schemeClr>
              </a:solidFill>
              <a:latin typeface="Yu Gothic" panose="020B0400000000000000" pitchFamily="34" charset="-128"/>
              <a:ea typeface="Yu Gothic" panose="020B0400000000000000" pitchFamily="34" charset="-128"/>
            </a:endParaRPr>
          </a:p>
        </p:txBody>
      </p:sp>
      <p:sp>
        <p:nvSpPr>
          <p:cNvPr id="6" name="Google Shape;130;p29">
            <a:extLst>
              <a:ext uri="{FF2B5EF4-FFF2-40B4-BE49-F238E27FC236}">
                <a16:creationId xmlns:a16="http://schemas.microsoft.com/office/drawing/2014/main" id="{2E9E3E52-7652-EAB5-559C-FFDD4B80056A}"/>
              </a:ext>
            </a:extLst>
          </p:cNvPr>
          <p:cNvSpPr txBox="1">
            <a:spLocks noGrp="1"/>
          </p:cNvSpPr>
          <p:nvPr>
            <p:ph type="title"/>
          </p:nvPr>
        </p:nvSpPr>
        <p:spPr>
          <a:xfrm>
            <a:off x="311150" y="112713"/>
            <a:ext cx="8521700" cy="571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ja-JP" altLang="en-US" dirty="0">
                <a:latin typeface="Yu Gothic" panose="020B0400000000000000" pitchFamily="34" charset="-128"/>
                <a:ea typeface="Yu Gothic" panose="020B0400000000000000" pitchFamily="34" charset="-128"/>
              </a:rPr>
              <a:t>レベルの高いプロセス</a:t>
            </a:r>
            <a:r>
              <a:rPr lang="ja-JP" altLang="en-US" sz="1400" dirty="0">
                <a:latin typeface="Yu Gothic" panose="020B0400000000000000" pitchFamily="34" charset="-128"/>
                <a:ea typeface="Yu Gothic" panose="020B0400000000000000" pitchFamily="34" charset="-128"/>
              </a:rPr>
              <a:t>（続き）</a:t>
            </a:r>
            <a:endParaRPr dirty="0">
              <a:latin typeface="Yu Gothic" panose="020B0400000000000000" pitchFamily="34" charset="-128"/>
              <a:ea typeface="Yu Gothic" panose="020B0400000000000000"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1"/>
          <p:cNvSpPr txBox="1">
            <a:spLocks noGrp="1"/>
          </p:cNvSpPr>
          <p:nvPr>
            <p:ph type="title"/>
          </p:nvPr>
        </p:nvSpPr>
        <p:spPr>
          <a:xfrm>
            <a:off x="311700" y="115574"/>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ja-JP" altLang="en-US" dirty="0">
                <a:latin typeface="Yu Gothic" panose="020B0400000000000000" pitchFamily="34" charset="-128"/>
                <a:ea typeface="Yu Gothic" panose="020B0400000000000000" pitchFamily="34" charset="-128"/>
              </a:rPr>
              <a:t>上場する取引所</a:t>
            </a:r>
            <a:endParaRPr dirty="0">
              <a:latin typeface="Yu Gothic" panose="020B0400000000000000" pitchFamily="34" charset="-128"/>
              <a:ea typeface="Yu Gothic" panose="020B0400000000000000" pitchFamily="34" charset="-128"/>
            </a:endParaRPr>
          </a:p>
        </p:txBody>
      </p:sp>
      <p:sp>
        <p:nvSpPr>
          <p:cNvPr id="148" name="Google Shape;148;p31"/>
          <p:cNvSpPr txBox="1"/>
          <p:nvPr/>
        </p:nvSpPr>
        <p:spPr>
          <a:xfrm>
            <a:off x="9379324" y="3200400"/>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49" name="Google Shape;149;p31" descr="A group of people standing in front of a screen&#10;&#10;Description automatically generated"/>
          <p:cNvPicPr preferRelativeResize="0"/>
          <p:nvPr/>
        </p:nvPicPr>
        <p:blipFill rotWithShape="1">
          <a:blip r:embed="rId3">
            <a:alphaModFix/>
          </a:blip>
          <a:srcRect/>
          <a:stretch/>
        </p:blipFill>
        <p:spPr>
          <a:xfrm>
            <a:off x="4857609" y="1505881"/>
            <a:ext cx="4156238" cy="2792421"/>
          </a:xfrm>
          <a:prstGeom prst="rect">
            <a:avLst/>
          </a:prstGeom>
          <a:noFill/>
          <a:ln>
            <a:noFill/>
          </a:ln>
        </p:spPr>
      </p:pic>
      <p:pic>
        <p:nvPicPr>
          <p:cNvPr id="150" name="Google Shape;150;p31" descr="A group of people standing at a podium&#10;&#10;Description automatically generated"/>
          <p:cNvPicPr preferRelativeResize="0"/>
          <p:nvPr/>
        </p:nvPicPr>
        <p:blipFill rotWithShape="1">
          <a:blip r:embed="rId4">
            <a:alphaModFix/>
          </a:blip>
          <a:srcRect/>
          <a:stretch/>
        </p:blipFill>
        <p:spPr>
          <a:xfrm>
            <a:off x="368894" y="1505881"/>
            <a:ext cx="4321294" cy="2792421"/>
          </a:xfrm>
          <a:prstGeom prst="rect">
            <a:avLst/>
          </a:prstGeom>
          <a:noFill/>
          <a:ln>
            <a:noFill/>
          </a:ln>
        </p:spPr>
      </p:pic>
      <p:sp>
        <p:nvSpPr>
          <p:cNvPr id="151" name="Google Shape;151;p31"/>
          <p:cNvSpPr txBox="1">
            <a:spLocks noGrp="1"/>
          </p:cNvSpPr>
          <p:nvPr>
            <p:ph type="body" idx="1"/>
          </p:nvPr>
        </p:nvSpPr>
        <p:spPr>
          <a:xfrm>
            <a:off x="213913" y="530283"/>
            <a:ext cx="8520600" cy="864637"/>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ja-JP" altLang="en-US" sz="1400" dirty="0">
                <a:latin typeface="Yu Gothic" panose="020B0400000000000000" pitchFamily="34" charset="-128"/>
                <a:ea typeface="Yu Gothic" panose="020B0400000000000000" pitchFamily="34" charset="-128"/>
              </a:rPr>
              <a:t>一般的に</a:t>
            </a:r>
            <a:r>
              <a:rPr lang="en" sz="1400" dirty="0"/>
              <a:t>Nasdaq</a:t>
            </a:r>
            <a:r>
              <a:rPr lang="ja-JP" altLang="en-US" sz="1400" dirty="0">
                <a:latin typeface="Yu Gothic" panose="020B0400000000000000" pitchFamily="34" charset="-128"/>
                <a:ea typeface="Yu Gothic" panose="020B0400000000000000" pitchFamily="34" charset="-128"/>
              </a:rPr>
              <a:t>が好まれる取引所であるが、</a:t>
            </a:r>
            <a:r>
              <a:rPr lang="en-US" altLang="ja-JP" sz="1400" dirty="0">
                <a:latin typeface="Yu Gothic" panose="020B0400000000000000" pitchFamily="34" charset="-128"/>
                <a:ea typeface="Yu Gothic" panose="020B0400000000000000" pitchFamily="34" charset="-128"/>
              </a:rPr>
              <a:t>Nasdaq</a:t>
            </a:r>
            <a:r>
              <a:rPr lang="ja-JP" altLang="en-US" sz="1400" dirty="0">
                <a:latin typeface="Yu Gothic" panose="020B0400000000000000" pitchFamily="34" charset="-128"/>
                <a:ea typeface="Yu Gothic" panose="020B0400000000000000" pitchFamily="34" charset="-128"/>
              </a:rPr>
              <a:t>と</a:t>
            </a:r>
            <a:r>
              <a:rPr lang="en-US" altLang="ja-JP" sz="1400" dirty="0">
                <a:latin typeface="Yu Gothic" panose="020B0400000000000000" pitchFamily="34" charset="-128"/>
                <a:ea typeface="Yu Gothic" panose="020B0400000000000000" pitchFamily="34" charset="-128"/>
              </a:rPr>
              <a:t>NYSE</a:t>
            </a:r>
            <a:r>
              <a:rPr lang="ja-JP" altLang="en-US" sz="1400" dirty="0">
                <a:latin typeface="Yu Gothic" panose="020B0400000000000000" pitchFamily="34" charset="-128"/>
                <a:ea typeface="Yu Gothic" panose="020B0400000000000000" pitchFamily="34" charset="-128"/>
              </a:rPr>
              <a:t>アメリカンの異なる上場基準を含めた。</a:t>
            </a:r>
            <a:endParaRPr sz="1400" dirty="0"/>
          </a:p>
        </p:txBody>
      </p:sp>
      <p:sp>
        <p:nvSpPr>
          <p:cNvPr id="2" name="TextBox 1">
            <a:extLst>
              <a:ext uri="{FF2B5EF4-FFF2-40B4-BE49-F238E27FC236}">
                <a16:creationId xmlns:a16="http://schemas.microsoft.com/office/drawing/2014/main" id="{D0FB9774-75CC-02E9-ADA0-247801BCE2FB}"/>
              </a:ext>
            </a:extLst>
          </p:cNvPr>
          <p:cNvSpPr txBox="1"/>
          <p:nvPr/>
        </p:nvSpPr>
        <p:spPr>
          <a:xfrm>
            <a:off x="1963131" y="4854425"/>
            <a:ext cx="1031771" cy="103040"/>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価値あるアライアンスを</a:t>
            </a:r>
            <a:endParaRPr lang="en-US" sz="600" dirty="0">
              <a:latin typeface="Yu Gothic" panose="020B0400000000000000" pitchFamily="34" charset="-128"/>
              <a:ea typeface="Yu Gothic" panose="020B0400000000000000" pitchFamily="34" charset="-128"/>
            </a:endParaRPr>
          </a:p>
        </p:txBody>
      </p:sp>
      <p:sp>
        <p:nvSpPr>
          <p:cNvPr id="3" name="TextBox 2">
            <a:extLst>
              <a:ext uri="{FF2B5EF4-FFF2-40B4-BE49-F238E27FC236}">
                <a16:creationId xmlns:a16="http://schemas.microsoft.com/office/drawing/2014/main" id="{6E8F57D3-7E90-2A1F-1BBB-46A56D2C71E0}"/>
              </a:ext>
            </a:extLst>
          </p:cNvPr>
          <p:cNvSpPr txBox="1"/>
          <p:nvPr/>
        </p:nvSpPr>
        <p:spPr>
          <a:xfrm>
            <a:off x="971766" y="4880439"/>
            <a:ext cx="398469" cy="84617"/>
          </a:xfrm>
          <a:prstGeom prst="rect">
            <a:avLst/>
          </a:prstGeom>
          <a:solidFill>
            <a:schemeClr val="bg1"/>
          </a:solidFill>
        </p:spPr>
        <p:txBody>
          <a:bodyPr wrap="square" lIns="0" tIns="0" rIns="0" bIns="0" rtlCol="0">
            <a:noAutofit/>
          </a:bodyPr>
          <a:lstStyle/>
          <a:p>
            <a:pPr algn="l"/>
            <a:r>
              <a:rPr lang="ja-JP" altLang="en-US" sz="600" dirty="0">
                <a:latin typeface="Yu Gothic" panose="020B0400000000000000" pitchFamily="34" charset="-128"/>
                <a:ea typeface="Yu Gothic" panose="020B0400000000000000" pitchFamily="34" charset="-128"/>
              </a:rPr>
              <a:t>アンソニー</a:t>
            </a:r>
            <a:endParaRPr lang="en-US" sz="600" dirty="0">
              <a:latin typeface="Yu Gothic" panose="020B0400000000000000" pitchFamily="34" charset="-128"/>
              <a:ea typeface="Yu Gothic" panose="020B0400000000000000" pitchFamily="34" charset="-128"/>
            </a:endParaRPr>
          </a:p>
        </p:txBody>
      </p:sp>
      <p:sp>
        <p:nvSpPr>
          <p:cNvPr id="4" name="TextBox 3">
            <a:extLst>
              <a:ext uri="{FF2B5EF4-FFF2-40B4-BE49-F238E27FC236}">
                <a16:creationId xmlns:a16="http://schemas.microsoft.com/office/drawing/2014/main" id="{68A5F3EF-C510-67B8-C301-0819DFCF7C00}"/>
              </a:ext>
            </a:extLst>
          </p:cNvPr>
          <p:cNvSpPr txBox="1"/>
          <p:nvPr/>
        </p:nvSpPr>
        <p:spPr>
          <a:xfrm>
            <a:off x="7421943" y="4775234"/>
            <a:ext cx="812800" cy="173566"/>
          </a:xfrm>
          <a:prstGeom prst="rect">
            <a:avLst/>
          </a:prstGeom>
          <a:solidFill>
            <a:schemeClr val="bg1"/>
          </a:solidFill>
        </p:spPr>
        <p:txBody>
          <a:bodyPr wrap="square" lIns="0" tIns="0" rIns="0" bIns="0" rtlCol="0">
            <a:noAutofit/>
          </a:bodyPr>
          <a:lstStyle/>
          <a:p>
            <a:pPr algn="l"/>
            <a:r>
              <a:rPr lang="ja-JP" altLang="en-US" sz="1000" dirty="0">
                <a:solidFill>
                  <a:schemeClr val="accent5">
                    <a:lumMod val="75000"/>
                  </a:schemeClr>
                </a:solidFill>
                <a:latin typeface="Yu Gothic" panose="020B0400000000000000" pitchFamily="34" charset="-128"/>
                <a:ea typeface="Yu Gothic" panose="020B0400000000000000" pitchFamily="34" charset="-128"/>
              </a:rPr>
              <a:t>アンソニー</a:t>
            </a:r>
            <a:endParaRPr lang="en-US" sz="1000" dirty="0">
              <a:solidFill>
                <a:schemeClr val="accent5">
                  <a:lumMod val="75000"/>
                </a:schemeClr>
              </a:solidFill>
              <a:latin typeface="Yu Gothic" panose="020B0400000000000000" pitchFamily="34" charset="-128"/>
              <a:ea typeface="Yu Gothic" panose="020B0400000000000000" pitchFamily="34" charset="-128"/>
            </a:endParaRPr>
          </a:p>
        </p:txBody>
      </p:sp>
      <p:sp>
        <p:nvSpPr>
          <p:cNvPr id="5" name="TextBox 4">
            <a:extLst>
              <a:ext uri="{FF2B5EF4-FFF2-40B4-BE49-F238E27FC236}">
                <a16:creationId xmlns:a16="http://schemas.microsoft.com/office/drawing/2014/main" id="{C8B071EC-C5D4-B4C8-A37F-74869FA624CB}"/>
              </a:ext>
            </a:extLst>
          </p:cNvPr>
          <p:cNvSpPr txBox="1"/>
          <p:nvPr/>
        </p:nvSpPr>
        <p:spPr>
          <a:xfrm>
            <a:off x="7446435" y="4948800"/>
            <a:ext cx="1587498" cy="103040"/>
          </a:xfrm>
          <a:prstGeom prst="rect">
            <a:avLst/>
          </a:prstGeom>
          <a:solidFill>
            <a:schemeClr val="bg1"/>
          </a:solidFill>
        </p:spPr>
        <p:txBody>
          <a:bodyPr wrap="square" lIns="0" tIns="0" rIns="0" bIns="0" rtlCol="0">
            <a:noAutofit/>
          </a:bodyPr>
          <a:lstStyle/>
          <a:p>
            <a:pPr algn="l"/>
            <a:r>
              <a:rPr lang="ja-JP" altLang="en-US" sz="600" dirty="0">
                <a:solidFill>
                  <a:schemeClr val="accent5">
                    <a:lumMod val="75000"/>
                  </a:schemeClr>
                </a:solidFill>
                <a:latin typeface="Yu Gothic" panose="020B0400000000000000" pitchFamily="34" charset="-128"/>
                <a:ea typeface="Yu Gothic" panose="020B0400000000000000" pitchFamily="34" charset="-128"/>
              </a:rPr>
              <a:t>企業法法律事務所</a:t>
            </a:r>
            <a:endParaRPr lang="en-US" sz="600" dirty="0">
              <a:solidFill>
                <a:schemeClr val="accent5">
                  <a:lumMod val="75000"/>
                </a:schemeClr>
              </a:solidFill>
              <a:latin typeface="Yu Gothic" panose="020B0400000000000000" pitchFamily="34" charset="-128"/>
              <a:ea typeface="Yu Gothic" panose="020B0400000000000000" pitchFamily="34" charset="-128"/>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wrap="square" lIns="0" tIns="0" rIns="0" bIns="0" rtlCol="0">
        <a:spAutoFit/>
      </a:bodyPr>
      <a:lstStyle>
        <a:defPPr algn="l">
          <a:defRPr sz="600" dirty="0" smtClean="0"/>
        </a:defPPr>
      </a:lstStyle>
    </a:txDef>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1299</TotalTime>
  <Words>6654</Words>
  <Application>Microsoft Office PowerPoint</Application>
  <PresentationFormat>On-screen Show (16:9)</PresentationFormat>
  <Paragraphs>412</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Yu Gothic</vt:lpstr>
      <vt:lpstr>Calibri</vt:lpstr>
      <vt:lpstr>Wingdings 2</vt:lpstr>
      <vt:lpstr>Proxima Nova</vt:lpstr>
      <vt:lpstr>Simple Light</vt:lpstr>
      <vt:lpstr>Simple Light</vt:lpstr>
      <vt:lpstr>PowerPoint Presentation</vt:lpstr>
      <vt:lpstr>経験</vt:lpstr>
      <vt:lpstr>IPO前の考慮事項</vt:lpstr>
      <vt:lpstr>  </vt:lpstr>
      <vt:lpstr>IPO前の考慮事項　（続き）</vt:lpstr>
      <vt:lpstr>ADR vs. 通常のシェア</vt:lpstr>
      <vt:lpstr>レベルの高いプロセス</vt:lpstr>
      <vt:lpstr>レベルの高いプロセス（続き）</vt:lpstr>
      <vt:lpstr>上場する取引所</vt:lpstr>
      <vt:lpstr>取引所上場条件 (続き)</vt:lpstr>
      <vt:lpstr>取引所上場条件 (続き)</vt:lpstr>
      <vt:lpstr>取引所上場条件 (続き)</vt:lpstr>
      <vt:lpstr>NYSE アメリカン – 数字で: </vt:lpstr>
      <vt:lpstr>NYSE アメリカン – 数字で: (続き)</vt:lpstr>
      <vt:lpstr>質的及びガバナンスの基準</vt:lpstr>
      <vt:lpstr>質的及びガバナンスの基準　（続き）</vt:lpstr>
      <vt:lpstr>質的及びガバナンスの基準　（続き）</vt:lpstr>
      <vt:lpstr>質的及びガバナンスの基準　（続き）</vt:lpstr>
      <vt:lpstr>質的及びガバナンスの基準　（続き）</vt:lpstr>
      <vt:lpstr>Nasdaqビルボード</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A. Ishinabe</dc:creator>
  <cp:lastModifiedBy>Rebecca Alverio</cp:lastModifiedBy>
  <cp:revision>133</cp:revision>
  <cp:lastPrinted>2023-10-19T06:24:48Z</cp:lastPrinted>
  <dcterms:modified xsi:type="dcterms:W3CDTF">2023-10-20T13:43:05Z</dcterms:modified>
</cp:coreProperties>
</file>